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9" r:id="rId1"/>
  </p:sldMasterIdLst>
  <p:sldIdLst>
    <p:sldId id="256" r:id="rId2"/>
    <p:sldId id="261" r:id="rId3"/>
    <p:sldId id="262" r:id="rId4"/>
    <p:sldId id="265" r:id="rId5"/>
    <p:sldId id="258" r:id="rId6"/>
    <p:sldId id="260" r:id="rId7"/>
    <p:sldId id="267" r:id="rId8"/>
    <p:sldId id="266" r:id="rId9"/>
    <p:sldId id="268" r:id="rId10"/>
    <p:sldId id="269" r:id="rId11"/>
    <p:sldId id="271" r:id="rId12"/>
    <p:sldId id="270" r:id="rId13"/>
    <p:sldId id="273" r:id="rId14"/>
    <p:sldId id="272" r:id="rId15"/>
    <p:sldId id="281" r:id="rId16"/>
    <p:sldId id="280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95" r:id="rId31"/>
    <p:sldId id="296" r:id="rId32"/>
    <p:sldId id="297" r:id="rId33"/>
    <p:sldId id="298" r:id="rId34"/>
    <p:sldId id="299" r:id="rId35"/>
    <p:sldId id="300" r:id="rId36"/>
    <p:sldId id="301" r:id="rId37"/>
    <p:sldId id="302" r:id="rId38"/>
    <p:sldId id="303" r:id="rId39"/>
    <p:sldId id="276" r:id="rId40"/>
    <p:sldId id="304" r:id="rId41"/>
    <p:sldId id="279" r:id="rId42"/>
    <p:sldId id="305" r:id="rId43"/>
    <p:sldId id="306" r:id="rId44"/>
    <p:sldId id="307" r:id="rId45"/>
    <p:sldId id="308" r:id="rId46"/>
    <p:sldId id="309" r:id="rId47"/>
    <p:sldId id="310" r:id="rId48"/>
    <p:sldId id="312" r:id="rId49"/>
    <p:sldId id="326" r:id="rId50"/>
    <p:sldId id="327" r:id="rId51"/>
    <p:sldId id="328" r:id="rId52"/>
    <p:sldId id="329" r:id="rId53"/>
    <p:sldId id="330" r:id="rId54"/>
    <p:sldId id="331" r:id="rId55"/>
    <p:sldId id="332" r:id="rId56"/>
    <p:sldId id="333" r:id="rId57"/>
    <p:sldId id="334" r:id="rId58"/>
    <p:sldId id="335" r:id="rId59"/>
    <p:sldId id="337" r:id="rId60"/>
    <p:sldId id="338" r:id="rId61"/>
    <p:sldId id="339" r:id="rId62"/>
    <p:sldId id="340" r:id="rId63"/>
    <p:sldId id="341" r:id="rId64"/>
    <p:sldId id="342" r:id="rId65"/>
    <p:sldId id="344" r:id="rId66"/>
    <p:sldId id="343" r:id="rId67"/>
    <p:sldId id="346" r:id="rId68"/>
    <p:sldId id="347" r:id="rId69"/>
    <p:sldId id="349" r:id="rId70"/>
    <p:sldId id="345" r:id="rId71"/>
    <p:sldId id="350" r:id="rId72"/>
    <p:sldId id="351" r:id="rId73"/>
    <p:sldId id="352" r:id="rId74"/>
    <p:sldId id="353" r:id="rId75"/>
    <p:sldId id="354" r:id="rId76"/>
    <p:sldId id="264" r:id="rId77"/>
    <p:sldId id="355" r:id="rId78"/>
    <p:sldId id="357" r:id="rId79"/>
    <p:sldId id="358" r:id="rId80"/>
    <p:sldId id="359" r:id="rId81"/>
    <p:sldId id="364" r:id="rId82"/>
    <p:sldId id="366" r:id="rId83"/>
    <p:sldId id="367" r:id="rId84"/>
    <p:sldId id="370" r:id="rId85"/>
    <p:sldId id="371" r:id="rId86"/>
    <p:sldId id="372" r:id="rId87"/>
    <p:sldId id="360" r:id="rId88"/>
    <p:sldId id="361" r:id="rId89"/>
    <p:sldId id="362" r:id="rId90"/>
    <p:sldId id="363" r:id="rId91"/>
    <p:sldId id="373" r:id="rId92"/>
    <p:sldId id="374" r:id="rId93"/>
    <p:sldId id="375" r:id="rId94"/>
    <p:sldId id="376" r:id="rId95"/>
    <p:sldId id="377" r:id="rId96"/>
    <p:sldId id="378" r:id="rId97"/>
    <p:sldId id="380" r:id="rId98"/>
    <p:sldId id="382" r:id="rId99"/>
    <p:sldId id="381" r:id="rId100"/>
    <p:sldId id="383" r:id="rId101"/>
    <p:sldId id="384" r:id="rId102"/>
    <p:sldId id="385" r:id="rId103"/>
    <p:sldId id="386" r:id="rId104"/>
    <p:sldId id="387" r:id="rId105"/>
    <p:sldId id="388" r:id="rId106"/>
    <p:sldId id="389" r:id="rId107"/>
    <p:sldId id="390" r:id="rId108"/>
    <p:sldId id="391" r:id="rId109"/>
    <p:sldId id="392" r:id="rId110"/>
    <p:sldId id="406" r:id="rId111"/>
    <p:sldId id="393" r:id="rId112"/>
    <p:sldId id="395" r:id="rId113"/>
    <p:sldId id="396" r:id="rId114"/>
    <p:sldId id="397" r:id="rId115"/>
    <p:sldId id="394" r:id="rId116"/>
    <p:sldId id="398" r:id="rId117"/>
    <p:sldId id="399" r:id="rId118"/>
    <p:sldId id="400" r:id="rId119"/>
    <p:sldId id="403" r:id="rId120"/>
    <p:sldId id="401" r:id="rId121"/>
    <p:sldId id="404" r:id="rId122"/>
    <p:sldId id="405" r:id="rId123"/>
    <p:sldId id="263" r:id="rId124"/>
    <p:sldId id="356" r:id="rId125"/>
    <p:sldId id="408" r:id="rId126"/>
    <p:sldId id="409" r:id="rId127"/>
    <p:sldId id="411" r:id="rId128"/>
    <p:sldId id="412" r:id="rId129"/>
    <p:sldId id="413" r:id="rId130"/>
    <p:sldId id="414" r:id="rId131"/>
    <p:sldId id="415" r:id="rId132"/>
    <p:sldId id="416" r:id="rId133"/>
    <p:sldId id="418" r:id="rId134"/>
    <p:sldId id="419" r:id="rId135"/>
    <p:sldId id="420" r:id="rId136"/>
    <p:sldId id="421" r:id="rId137"/>
    <p:sldId id="422" r:id="rId138"/>
    <p:sldId id="423" r:id="rId139"/>
    <p:sldId id="424" r:id="rId140"/>
    <p:sldId id="425" r:id="rId141"/>
    <p:sldId id="426" r:id="rId142"/>
    <p:sldId id="427" r:id="rId143"/>
    <p:sldId id="428" r:id="rId144"/>
    <p:sldId id="429" r:id="rId145"/>
    <p:sldId id="430" r:id="rId146"/>
    <p:sldId id="431" r:id="rId147"/>
    <p:sldId id="432" r:id="rId148"/>
    <p:sldId id="433" r:id="rId149"/>
    <p:sldId id="434" r:id="rId150"/>
    <p:sldId id="435" r:id="rId151"/>
    <p:sldId id="436" r:id="rId152"/>
    <p:sldId id="437" r:id="rId153"/>
    <p:sldId id="438" r:id="rId154"/>
    <p:sldId id="439" r:id="rId155"/>
    <p:sldId id="440" r:id="rId156"/>
    <p:sldId id="441" r:id="rId157"/>
    <p:sldId id="442" r:id="rId158"/>
    <p:sldId id="444" r:id="rId159"/>
    <p:sldId id="443" r:id="rId160"/>
    <p:sldId id="445" r:id="rId161"/>
    <p:sldId id="446" r:id="rId162"/>
    <p:sldId id="447" r:id="rId163"/>
    <p:sldId id="448" r:id="rId164"/>
    <p:sldId id="449" r:id="rId165"/>
    <p:sldId id="450" r:id="rId166"/>
    <p:sldId id="451" r:id="rId167"/>
    <p:sldId id="452" r:id="rId168"/>
    <p:sldId id="453" r:id="rId169"/>
    <p:sldId id="454" r:id="rId170"/>
    <p:sldId id="455" r:id="rId171"/>
    <p:sldId id="456" r:id="rId172"/>
    <p:sldId id="457" r:id="rId173"/>
    <p:sldId id="458" r:id="rId174"/>
    <p:sldId id="459" r:id="rId175"/>
    <p:sldId id="460" r:id="rId176"/>
    <p:sldId id="461" r:id="rId177"/>
    <p:sldId id="462" r:id="rId178"/>
    <p:sldId id="464" r:id="rId179"/>
    <p:sldId id="463" r:id="rId180"/>
    <p:sldId id="466" r:id="rId181"/>
    <p:sldId id="467" r:id="rId182"/>
    <p:sldId id="468" r:id="rId183"/>
    <p:sldId id="469" r:id="rId184"/>
    <p:sldId id="470" r:id="rId185"/>
    <p:sldId id="471" r:id="rId186"/>
    <p:sldId id="473" r:id="rId187"/>
    <p:sldId id="472" r:id="rId188"/>
    <p:sldId id="474" r:id="rId189"/>
    <p:sldId id="475" r:id="rId190"/>
    <p:sldId id="476" r:id="rId191"/>
  </p:sldIdLst>
  <p:sldSz cx="12192000" cy="6858000"/>
  <p:notesSz cx="6858000" cy="9144000"/>
  <p:embeddedFontLst>
    <p:embeddedFont>
      <p:font typeface="HY견고딕" panose="02030600000101010101" pitchFamily="18" charset="-127"/>
      <p:regular r:id="rId192"/>
    </p:embeddedFont>
    <p:embeddedFont>
      <p:font typeface="Consolas" panose="020B0609020204030204" pitchFamily="49" charset="0"/>
      <p:regular r:id="rId193"/>
      <p:bold r:id="rId194"/>
      <p:italic r:id="rId195"/>
      <p:boldItalic r:id="rId196"/>
    </p:embeddedFont>
    <p:embeddedFont>
      <p:font typeface="Cambria Math" panose="02040503050406030204" pitchFamily="18" charset="0"/>
      <p:regular r:id="rId197"/>
    </p:embeddedFont>
    <p:embeddedFont>
      <p:font typeface="서울남산체 EB" panose="02020603020101020101" pitchFamily="18" charset="-127"/>
      <p:regular r:id="rId198"/>
    </p:embeddedFont>
    <p:embeddedFont>
      <p:font typeface="나눔손글씨 펜" panose="03040600000000000000" pitchFamily="66" charset="-127"/>
      <p:regular r:id="rId199"/>
    </p:embeddedFont>
    <p:embeddedFont>
      <p:font typeface="서울남산체 B" panose="02020603020101020101" pitchFamily="18" charset="-127"/>
      <p:regular r:id="rId20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196" Type="http://schemas.openxmlformats.org/officeDocument/2006/relationships/font" Target="fonts/font5.fntdata"/><Relationship Id="rId200" Type="http://schemas.openxmlformats.org/officeDocument/2006/relationships/font" Target="fonts/font9.fntdata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slide" Target="slides/slide180.xml"/><Relationship Id="rId186" Type="http://schemas.openxmlformats.org/officeDocument/2006/relationships/slide" Target="slides/slide185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92" Type="http://schemas.openxmlformats.org/officeDocument/2006/relationships/font" Target="fonts/font1.fntdata"/><Relationship Id="rId197" Type="http://schemas.openxmlformats.org/officeDocument/2006/relationships/font" Target="fonts/font6.fntdata"/><Relationship Id="rId201" Type="http://schemas.openxmlformats.org/officeDocument/2006/relationships/presProps" Target="pres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font" Target="fonts/font7.fntdata"/><Relationship Id="rId172" Type="http://schemas.openxmlformats.org/officeDocument/2006/relationships/slide" Target="slides/slide171.xml"/><Relationship Id="rId193" Type="http://schemas.openxmlformats.org/officeDocument/2006/relationships/font" Target="fonts/font2.fntdata"/><Relationship Id="rId202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font" Target="fonts/font3.fntdata"/><Relationship Id="rId199" Type="http://schemas.openxmlformats.org/officeDocument/2006/relationships/font" Target="fonts/font8.fntdata"/><Relationship Id="rId203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font" Target="fonts/font4.fntdata"/><Relationship Id="rId190" Type="http://schemas.openxmlformats.org/officeDocument/2006/relationships/slide" Target="slides/slide189.xml"/><Relationship Id="rId204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/Relationships>
</file>

<file path=ppt/media/hdphoto1.wdp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0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 userDrawn="1"/>
        </p:nvSpPr>
        <p:spPr>
          <a:xfrm>
            <a:off x="-2" y="-1"/>
            <a:ext cx="12192000" cy="6858000"/>
          </a:xfrm>
          <a:prstGeom prst="rect">
            <a:avLst/>
          </a:prstGeom>
          <a:solidFill>
            <a:srgbClr val="043F8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4" name="그림 23" descr="54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51114" y="-1453244"/>
            <a:ext cx="10711543" cy="10727873"/>
          </a:xfrm>
          <a:prstGeom prst="rect">
            <a:avLst/>
          </a:prstGeom>
        </p:spPr>
      </p:pic>
      <p:sp>
        <p:nvSpPr>
          <p:cNvPr id="2" name="타원 1"/>
          <p:cNvSpPr/>
          <p:nvPr userDrawn="1"/>
        </p:nvSpPr>
        <p:spPr>
          <a:xfrm>
            <a:off x="3936000" y="1269000"/>
            <a:ext cx="4320000" cy="4320000"/>
          </a:xfrm>
          <a:prstGeom prst="ellipse">
            <a:avLst/>
          </a:prstGeom>
          <a:solidFill>
            <a:srgbClr val="043F83">
              <a:alpha val="70000"/>
            </a:srgbClr>
          </a:solidFill>
          <a:ln>
            <a:solidFill>
              <a:srgbClr val="043F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600" b="1" dirty="0">
              <a:latin typeface="a옛날목욕탕B" panose="02020600000000000000" pitchFamily="18" charset="-127"/>
              <a:ea typeface="a옛날목욕탕B" panose="02020600000000000000" pitchFamily="18" charset="-127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3440793" y="2203298"/>
            <a:ext cx="52850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ALOHA</a:t>
            </a:r>
            <a:endParaRPr lang="ko-KR" altLang="en-US" sz="90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103790" y="6319165"/>
            <a:ext cx="59844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Algorithm research</a:t>
            </a:r>
            <a:r>
              <a:rPr lang="en-US" altLang="ko-KR" sz="2000" baseline="0" dirty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team of </a:t>
            </a:r>
            <a:r>
              <a:rPr lang="en-US" altLang="ko-KR" sz="2000" baseline="0" dirty="0" err="1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Hanyang</a:t>
            </a:r>
            <a:r>
              <a:rPr lang="en-US" altLang="ko-KR" sz="2000" baseline="0" dirty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Univ.</a:t>
            </a:r>
            <a:endParaRPr lang="ko-KR" altLang="en-US" sz="2000" dirty="0">
              <a:solidFill>
                <a:schemeClr val="bg1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18" name="텍스트 개체 틀 17"/>
          <p:cNvSpPr>
            <a:spLocks noGrp="1"/>
          </p:cNvSpPr>
          <p:nvPr>
            <p:ph type="body" sz="quarter" idx="16" hasCustomPrompt="1"/>
          </p:nvPr>
        </p:nvSpPr>
        <p:spPr>
          <a:xfrm>
            <a:off x="4826273" y="3978434"/>
            <a:ext cx="2532062" cy="62654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주차</a:t>
            </a:r>
            <a:endParaRPr lang="en-US" altLang="ko-KR" dirty="0"/>
          </a:p>
        </p:txBody>
      </p:sp>
      <p:sp>
        <p:nvSpPr>
          <p:cNvPr id="28" name="텍스트 개체 틀 17"/>
          <p:cNvSpPr>
            <a:spLocks noGrp="1"/>
          </p:cNvSpPr>
          <p:nvPr>
            <p:ph type="body" sz="quarter" idx="17" hasCustomPrompt="1"/>
          </p:nvPr>
        </p:nvSpPr>
        <p:spPr>
          <a:xfrm>
            <a:off x="4826273" y="4458017"/>
            <a:ext cx="2532062" cy="62654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강사</a:t>
            </a:r>
            <a:r>
              <a:rPr lang="en-US" altLang="ko-KR" dirty="0"/>
              <a:t>: </a:t>
            </a:r>
            <a:r>
              <a:rPr lang="ko-KR" altLang="en-US" dirty="0" err="1"/>
              <a:t>ㅇㅇㅇ</a:t>
            </a:r>
            <a:endParaRPr lang="en-US" altLang="ko-KR" dirty="0"/>
          </a:p>
        </p:txBody>
      </p:sp>
      <p:pic>
        <p:nvPicPr>
          <p:cNvPr id="30" name="Picture 3" descr="C:\Users\n\Desktop\aloha.jpg"/>
          <p:cNvPicPr>
            <a:picLocks noChangeAspect="1" noChangeArrowheads="1"/>
          </p:cNvPicPr>
          <p:nvPr userDrawn="1"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lum bright="100000"/>
          </a:blip>
          <a:srcRect/>
          <a:stretch>
            <a:fillRect/>
          </a:stretch>
        </p:blipFill>
        <p:spPr bwMode="auto">
          <a:xfrm>
            <a:off x="11230411" y="0"/>
            <a:ext cx="961589" cy="720000"/>
          </a:xfrm>
          <a:prstGeom prst="rect">
            <a:avLst/>
          </a:prstGeom>
          <a:noFill/>
        </p:spPr>
      </p:pic>
      <p:sp>
        <p:nvSpPr>
          <p:cNvPr id="13" name="텍스트 개체 틀 17"/>
          <p:cNvSpPr>
            <a:spLocks noGrp="1"/>
          </p:cNvSpPr>
          <p:nvPr>
            <p:ph type="body" sz="quarter" idx="18" hasCustomPrompt="1"/>
          </p:nvPr>
        </p:nvSpPr>
        <p:spPr>
          <a:xfrm>
            <a:off x="3842056" y="3438375"/>
            <a:ext cx="4485703" cy="62654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과정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6586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" name="그림 7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809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직사각형 5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043F83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4724400" y="6492875"/>
            <a:ext cx="2743200" cy="365125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fld id="{F70B1702-0492-437A-9B85-52811325DAC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10" name="Picture 3" descr="C:\Users\n\Desktop\aloha.jpg"/>
          <p:cNvPicPr>
            <a:picLocks noChangeAspect="1" noChangeArrowheads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lum bright="100000"/>
          </a:blip>
          <a:srcRect/>
          <a:stretch>
            <a:fillRect/>
          </a:stretch>
        </p:blipFill>
        <p:spPr bwMode="auto">
          <a:xfrm>
            <a:off x="11230411" y="6132875"/>
            <a:ext cx="961589" cy="720000"/>
          </a:xfrm>
          <a:prstGeom prst="rect">
            <a:avLst/>
          </a:prstGeom>
          <a:noFill/>
        </p:spPr>
      </p:pic>
      <p:sp>
        <p:nvSpPr>
          <p:cNvPr id="11" name="직각 삼각형 10"/>
          <p:cNvSpPr/>
          <p:nvPr userDrawn="1"/>
        </p:nvSpPr>
        <p:spPr>
          <a:xfrm rot="5400000">
            <a:off x="7592400" y="424928"/>
            <a:ext cx="792000" cy="432000"/>
          </a:xfrm>
          <a:prstGeom prst="rtTriangl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 userDrawn="1"/>
        </p:nvCxnSpPr>
        <p:spPr>
          <a:xfrm flipH="1" flipV="1">
            <a:off x="-25209" y="1013796"/>
            <a:ext cx="863409" cy="617"/>
          </a:xfrm>
          <a:prstGeom prst="line">
            <a:avLst/>
          </a:prstGeom>
          <a:ln w="50800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각 삼각형 11"/>
          <p:cNvSpPr/>
          <p:nvPr userDrawn="1"/>
        </p:nvSpPr>
        <p:spPr>
          <a:xfrm rot="16200000">
            <a:off x="614030" y="428978"/>
            <a:ext cx="800100" cy="432000"/>
          </a:xfrm>
          <a:prstGeom prst="rtTriangl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/>
          <p:cNvCxnSpPr/>
          <p:nvPr userDrawn="1"/>
        </p:nvCxnSpPr>
        <p:spPr>
          <a:xfrm flipH="1" flipV="1">
            <a:off x="8177213" y="266700"/>
            <a:ext cx="4014787" cy="11567"/>
          </a:xfrm>
          <a:prstGeom prst="line">
            <a:avLst/>
          </a:prstGeom>
          <a:ln w="50800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 userDrawn="1"/>
        </p:nvSpPr>
        <p:spPr>
          <a:xfrm>
            <a:off x="1230080" y="244927"/>
            <a:ext cx="6542320" cy="80010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텍스트 개체 틀 20"/>
          <p:cNvSpPr>
            <a:spLocks noGrp="1"/>
          </p:cNvSpPr>
          <p:nvPr>
            <p:ph type="body" sz="quarter" idx="13" hasCustomPrompt="1"/>
          </p:nvPr>
        </p:nvSpPr>
        <p:spPr>
          <a:xfrm>
            <a:off x="1197654" y="278267"/>
            <a:ext cx="6542087" cy="742950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rgbClr val="3B3B3B"/>
                </a:solidFill>
              </a:defRPr>
            </a:lvl1pPr>
          </a:lstStyle>
          <a:p>
            <a:pPr lvl="0"/>
            <a:r>
              <a:rPr lang="en-US" altLang="ko-KR" dirty="0"/>
              <a:t>(Index)</a:t>
            </a:r>
            <a:endParaRPr lang="ko-KR" altLang="en-US" dirty="0"/>
          </a:p>
        </p:txBody>
      </p:sp>
      <p:sp>
        <p:nvSpPr>
          <p:cNvPr id="22" name="직사각형 21"/>
          <p:cNvSpPr/>
          <p:nvPr userDrawn="1"/>
        </p:nvSpPr>
        <p:spPr>
          <a:xfrm>
            <a:off x="1449161" y="1387928"/>
            <a:ext cx="9293679" cy="4914901"/>
          </a:xfrm>
          <a:prstGeom prst="rect">
            <a:avLst/>
          </a:prstGeom>
          <a:solidFill>
            <a:schemeClr val="bg1">
              <a:alpha val="80000"/>
            </a:schemeClr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텍스트 개체 틀 23"/>
          <p:cNvSpPr>
            <a:spLocks noGrp="1"/>
          </p:cNvSpPr>
          <p:nvPr>
            <p:ph type="body" sz="quarter" idx="14"/>
          </p:nvPr>
        </p:nvSpPr>
        <p:spPr>
          <a:xfrm>
            <a:off x="1649185" y="1583871"/>
            <a:ext cx="8899071" cy="4549004"/>
          </a:xfrm>
        </p:spPr>
        <p:txBody>
          <a:bodyPr>
            <a:normAutofit/>
          </a:bodyPr>
          <a:lstStyle>
            <a:lvl1pPr marL="742950" indent="-742950">
              <a:buFont typeface="+mj-lt"/>
              <a:buAutoNum type="arabicPeriod"/>
              <a:defRPr sz="3600">
                <a:solidFill>
                  <a:srgbClr val="3B3B3B"/>
                </a:solidFill>
              </a:defRPr>
            </a:lvl1pPr>
            <a:lvl2pPr marL="971550" indent="-514350">
              <a:buFont typeface="+mj-lt"/>
              <a:buAutoNum type="arabicPeriod"/>
              <a:defRPr sz="3200">
                <a:solidFill>
                  <a:srgbClr val="3B3B3B"/>
                </a:solidFill>
              </a:defRPr>
            </a:lvl2pPr>
            <a:lvl3pPr marL="1428750" indent="-514350">
              <a:buFont typeface="+mj-lt"/>
              <a:buAutoNum type="arabicPeriod"/>
              <a:defRPr sz="2800">
                <a:solidFill>
                  <a:srgbClr val="3B3B3B"/>
                </a:solidFill>
              </a:defRPr>
            </a:lvl3pPr>
            <a:lvl4pPr marL="1828800" indent="-457200">
              <a:buFont typeface="+mj-lt"/>
              <a:buAutoNum type="arabicPeriod"/>
              <a:defRPr sz="2400">
                <a:solidFill>
                  <a:srgbClr val="3B3B3B"/>
                </a:solidFill>
              </a:defRPr>
            </a:lvl4pPr>
            <a:lvl5pPr marL="2286000" indent="-457200">
              <a:buFont typeface="+mj-lt"/>
              <a:buAutoNum type="arabicPeriod"/>
              <a:defRPr sz="2400">
                <a:solidFill>
                  <a:srgbClr val="3B3B3B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020153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4724400" y="6487750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1E5A9B"/>
                </a:solidFill>
              </a:defRPr>
            </a:lvl1pPr>
          </a:lstStyle>
          <a:p>
            <a:fld id="{F70B1702-0492-437A-9B85-52811325DAC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6" name="Picture 3" descr="C:\Users\n\Desktop\aloha.jpg"/>
          <p:cNvPicPr preferRelativeResize="0">
            <a:picLocks noChangeAspect="1" noChangeArrowheads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1296340" y="6132875"/>
            <a:ext cx="895660" cy="720000"/>
          </a:xfrm>
          <a:prstGeom prst="rect">
            <a:avLst/>
          </a:prstGeom>
          <a:noFill/>
        </p:spPr>
      </p:pic>
      <p:sp>
        <p:nvSpPr>
          <p:cNvPr id="7" name="직사각형 6"/>
          <p:cNvSpPr/>
          <p:nvPr userDrawn="1"/>
        </p:nvSpPr>
        <p:spPr>
          <a:xfrm>
            <a:off x="3107871" y="1983922"/>
            <a:ext cx="5976258" cy="2890157"/>
          </a:xfrm>
          <a:prstGeom prst="rect">
            <a:avLst/>
          </a:prstGeom>
          <a:solidFill>
            <a:srgbClr val="1E5A9B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 hasCustomPrompt="1"/>
          </p:nvPr>
        </p:nvSpPr>
        <p:spPr>
          <a:xfrm>
            <a:off x="3107871" y="2465388"/>
            <a:ext cx="5976258" cy="19272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(Title)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9760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4724400" y="6492875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1E5A9B"/>
                </a:solidFill>
              </a:defRPr>
            </a:lvl1pPr>
          </a:lstStyle>
          <a:p>
            <a:fld id="{F70B1702-0492-437A-9B85-52811325DAC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4" name="Picture 3" descr="C:\Users\n\Desktop\aloha.jpg"/>
          <p:cNvPicPr preferRelativeResize="0"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 bwMode="auto">
          <a:xfrm>
            <a:off x="11296340" y="6132875"/>
            <a:ext cx="895660" cy="720000"/>
          </a:xfrm>
          <a:prstGeom prst="rect">
            <a:avLst/>
          </a:prstGeom>
          <a:noFill/>
        </p:spPr>
      </p:pic>
      <p:sp>
        <p:nvSpPr>
          <p:cNvPr id="36" name="직각 삼각형 35"/>
          <p:cNvSpPr/>
          <p:nvPr userDrawn="1"/>
        </p:nvSpPr>
        <p:spPr>
          <a:xfrm rot="5400000">
            <a:off x="7592400" y="424928"/>
            <a:ext cx="792000" cy="432000"/>
          </a:xfrm>
          <a:prstGeom prst="rtTriangle">
            <a:avLst/>
          </a:prstGeom>
          <a:solidFill>
            <a:srgbClr val="1E5A9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연결선 36"/>
          <p:cNvCxnSpPr/>
          <p:nvPr userDrawn="1"/>
        </p:nvCxnSpPr>
        <p:spPr>
          <a:xfrm flipH="1" flipV="1">
            <a:off x="-25209" y="1013796"/>
            <a:ext cx="863409" cy="617"/>
          </a:xfrm>
          <a:prstGeom prst="line">
            <a:avLst/>
          </a:prstGeom>
          <a:ln w="50800">
            <a:solidFill>
              <a:srgbClr val="1E5A9B">
                <a:alpha val="9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각 삼각형 37"/>
          <p:cNvSpPr/>
          <p:nvPr userDrawn="1"/>
        </p:nvSpPr>
        <p:spPr>
          <a:xfrm rot="16200000">
            <a:off x="614030" y="428978"/>
            <a:ext cx="800100" cy="432000"/>
          </a:xfrm>
          <a:prstGeom prst="rtTriangle">
            <a:avLst/>
          </a:prstGeom>
          <a:solidFill>
            <a:srgbClr val="1E5A9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연결선 38"/>
          <p:cNvCxnSpPr/>
          <p:nvPr userDrawn="1"/>
        </p:nvCxnSpPr>
        <p:spPr>
          <a:xfrm flipH="1" flipV="1">
            <a:off x="8177213" y="266700"/>
            <a:ext cx="4014787" cy="11567"/>
          </a:xfrm>
          <a:prstGeom prst="line">
            <a:avLst/>
          </a:prstGeom>
          <a:ln w="50800">
            <a:solidFill>
              <a:srgbClr val="1E5A9B">
                <a:alpha val="9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 userDrawn="1"/>
        </p:nvSpPr>
        <p:spPr>
          <a:xfrm>
            <a:off x="1230080" y="244927"/>
            <a:ext cx="6542320" cy="800101"/>
          </a:xfrm>
          <a:prstGeom prst="rect">
            <a:avLst/>
          </a:prstGeom>
          <a:solidFill>
            <a:srgbClr val="1E5A9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1" name="텍스트 개체 틀 20"/>
          <p:cNvSpPr>
            <a:spLocks noGrp="1"/>
          </p:cNvSpPr>
          <p:nvPr>
            <p:ph type="body" sz="quarter" idx="13" hasCustomPrompt="1"/>
          </p:nvPr>
        </p:nvSpPr>
        <p:spPr>
          <a:xfrm>
            <a:off x="1197654" y="278267"/>
            <a:ext cx="6542087" cy="742950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(Contents)</a:t>
            </a:r>
            <a:endParaRPr lang="ko-KR" altLang="en-US" dirty="0"/>
          </a:p>
        </p:txBody>
      </p:sp>
      <p:sp>
        <p:nvSpPr>
          <p:cNvPr id="12" name="텍스트 개체 틀 2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>
            <a:lvl1pPr marL="742950" indent="-742950">
              <a:lnSpc>
                <a:spcPct val="150000"/>
              </a:lnSpc>
              <a:buFont typeface="+mj-lt"/>
              <a:buAutoNum type="arabicPeriod"/>
              <a:defRPr sz="2800">
                <a:solidFill>
                  <a:srgbClr val="3B3B3B"/>
                </a:solidFill>
              </a:defRPr>
            </a:lvl1pPr>
            <a:lvl2pPr marL="971550" indent="-514350">
              <a:lnSpc>
                <a:spcPct val="150000"/>
              </a:lnSpc>
              <a:buFont typeface="+mj-lt"/>
              <a:buAutoNum type="arabicPeriod"/>
              <a:defRPr sz="2400">
                <a:solidFill>
                  <a:srgbClr val="3B3B3B"/>
                </a:solidFill>
              </a:defRPr>
            </a:lvl2pPr>
            <a:lvl3pPr marL="1428750" indent="-514350">
              <a:lnSpc>
                <a:spcPct val="150000"/>
              </a:lnSpc>
              <a:buFont typeface="+mj-lt"/>
              <a:buAutoNum type="arabicPeriod"/>
              <a:defRPr sz="2000">
                <a:solidFill>
                  <a:srgbClr val="3B3B3B"/>
                </a:solidFill>
              </a:defRPr>
            </a:lvl3pPr>
            <a:lvl4pPr marL="1828800" indent="-457200">
              <a:lnSpc>
                <a:spcPct val="150000"/>
              </a:lnSpc>
              <a:buFont typeface="+mj-lt"/>
              <a:buAutoNum type="arabicPeriod"/>
              <a:defRPr sz="1800">
                <a:solidFill>
                  <a:srgbClr val="3B3B3B"/>
                </a:solidFill>
              </a:defRPr>
            </a:lvl4pPr>
            <a:lvl5pPr marL="2286000" indent="-457200">
              <a:lnSpc>
                <a:spcPct val="150000"/>
              </a:lnSpc>
              <a:buFont typeface="+mj-lt"/>
              <a:buAutoNum type="arabicPeriod"/>
              <a:defRPr sz="1600">
                <a:solidFill>
                  <a:srgbClr val="3B3B3B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812487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BBC57-48FE-40C3-BF3F-AD1455CD876C}" type="datetime1">
              <a:rPr lang="ko-KR" altLang="en-US" smtClean="0"/>
              <a:t>2017-01-17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B1702-0492-437A-9B85-52811325D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606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/>
              <a:t>4</a:t>
            </a:r>
            <a:r>
              <a:rPr lang="ko-KR" altLang="en-US" dirty="0"/>
              <a:t>일차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/>
              <a:t>정채홍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ko-KR" dirty="0"/>
              <a:t>2017 Winter</a:t>
            </a:r>
            <a:r>
              <a:rPr lang="ko-KR" altLang="en-US" dirty="0"/>
              <a:t> </a:t>
            </a:r>
            <a:r>
              <a:rPr lang="en-US" altLang="ko-KR" dirty="0"/>
              <a:t>Camp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5620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501134"/>
            <a:ext cx="10498259" cy="2961125"/>
          </a:xfrm>
        </p:spPr>
        <p:txBody>
          <a:bodyPr/>
          <a:lstStyle/>
          <a:p>
            <a:r>
              <a:rPr lang="en-US" altLang="ko-KR" dirty="0"/>
              <a:t>I</a:t>
            </a:r>
            <a:r>
              <a:rPr lang="ko-KR" altLang="en-US" dirty="0"/>
              <a:t>를 수강하기 위해서는 다음과 같은 순서로 수강하여야 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A -&gt; C -&gt; D -&gt; B -&gt; F -&gt; E -&gt; G -&gt; H -&gt; I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9776447" y="1817705"/>
            <a:ext cx="575140" cy="838242"/>
            <a:chOff x="1074917" y="4194834"/>
            <a:chExt cx="779050" cy="1135433"/>
          </a:xfrm>
        </p:grpSpPr>
        <p:pic>
          <p:nvPicPr>
            <p:cNvPr id="7" name="그림 6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300776" y="4913371"/>
              <a:ext cx="313107" cy="4168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u="sng" dirty="0"/>
                <a:t>I</a:t>
              </a:r>
              <a:endParaRPr lang="ko-KR" altLang="en-US" sz="1400" b="1" u="sng" dirty="0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598418" y="1831001"/>
            <a:ext cx="575140" cy="838242"/>
            <a:chOff x="1074917" y="4194834"/>
            <a:chExt cx="779050" cy="1135433"/>
          </a:xfrm>
        </p:grpSpPr>
        <p:pic>
          <p:nvPicPr>
            <p:cNvPr id="11" name="그림 10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300776" y="4913371"/>
              <a:ext cx="412988" cy="4168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u="sng" dirty="0"/>
                <a:t>G</a:t>
              </a:r>
              <a:endParaRPr lang="ko-KR" altLang="en-US" sz="1400" b="1" u="sng" dirty="0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8731121" y="1817705"/>
            <a:ext cx="575140" cy="838242"/>
            <a:chOff x="1074917" y="4194834"/>
            <a:chExt cx="779050" cy="1135433"/>
          </a:xfrm>
        </p:grpSpPr>
        <p:pic>
          <p:nvPicPr>
            <p:cNvPr id="14" name="그림 13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1300776" y="4913371"/>
              <a:ext cx="410816" cy="4168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u="sng" dirty="0"/>
                <a:t>H</a:t>
              </a:r>
              <a:endParaRPr lang="ko-KR" altLang="en-US" sz="1400" b="1" u="sng" dirty="0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3531749" y="1817705"/>
            <a:ext cx="575140" cy="838242"/>
            <a:chOff x="1074917" y="4194834"/>
            <a:chExt cx="779050" cy="1135433"/>
          </a:xfrm>
        </p:grpSpPr>
        <p:pic>
          <p:nvPicPr>
            <p:cNvPr id="17" name="그림 16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1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1300776" y="4913370"/>
              <a:ext cx="408646" cy="4168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u="sng" dirty="0"/>
                <a:t>D</a:t>
              </a:r>
              <a:endParaRPr lang="ko-KR" altLang="en-US" sz="1400" b="1" u="sng" dirty="0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5613343" y="1817705"/>
            <a:ext cx="575140" cy="838242"/>
            <a:chOff x="1074917" y="4194834"/>
            <a:chExt cx="779050" cy="1135433"/>
          </a:xfrm>
        </p:grpSpPr>
        <p:pic>
          <p:nvPicPr>
            <p:cNvPr id="20" name="그림 19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1300776" y="4913371"/>
              <a:ext cx="371732" cy="4168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u="sng" dirty="0"/>
                <a:t>F</a:t>
              </a:r>
              <a:endParaRPr lang="ko-KR" altLang="en-US" sz="1400" b="1" u="sng" dirty="0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492706" y="1818042"/>
            <a:ext cx="575140" cy="838243"/>
            <a:chOff x="1074917" y="4194834"/>
            <a:chExt cx="779050" cy="1135434"/>
          </a:xfrm>
        </p:grpSpPr>
        <p:pic>
          <p:nvPicPr>
            <p:cNvPr id="23" name="그림 22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300776" y="4913370"/>
              <a:ext cx="406473" cy="4168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u="sng" dirty="0"/>
                <a:t>C</a:t>
              </a:r>
              <a:endParaRPr lang="ko-KR" altLang="en-US" sz="1400" b="1" u="sng" dirty="0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4572546" y="1817705"/>
            <a:ext cx="575140" cy="838242"/>
            <a:chOff x="1074917" y="4194834"/>
            <a:chExt cx="779050" cy="1135433"/>
          </a:xfrm>
        </p:grpSpPr>
        <p:pic>
          <p:nvPicPr>
            <p:cNvPr id="26" name="그림 25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1300776" y="4913371"/>
              <a:ext cx="395618" cy="4168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u="sng" dirty="0"/>
                <a:t>B</a:t>
              </a:r>
              <a:endParaRPr lang="ko-KR" altLang="en-US" sz="1400" b="1" u="sng" dirty="0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1452342" y="1818042"/>
            <a:ext cx="575140" cy="838243"/>
            <a:chOff x="1074917" y="4194834"/>
            <a:chExt cx="779050" cy="1135434"/>
          </a:xfrm>
        </p:grpSpPr>
        <p:pic>
          <p:nvPicPr>
            <p:cNvPr id="29" name="그림 28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1300776" y="4913370"/>
              <a:ext cx="399960" cy="4168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u="sng" dirty="0"/>
                <a:t>A</a:t>
              </a:r>
              <a:endParaRPr lang="ko-KR" altLang="en-US" sz="1400" b="1" u="sng" dirty="0"/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6548175" y="1811354"/>
            <a:ext cx="575140" cy="838242"/>
            <a:chOff x="1074917" y="4194834"/>
            <a:chExt cx="779050" cy="1135433"/>
          </a:xfrm>
        </p:grpSpPr>
        <p:pic>
          <p:nvPicPr>
            <p:cNvPr id="32" name="그림 31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1300776" y="4913371"/>
              <a:ext cx="378247" cy="4168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u="sng" dirty="0"/>
                <a:t>E</a:t>
              </a:r>
              <a:endParaRPr lang="ko-KR" altLang="en-US" sz="1400" b="1" u="sng" dirty="0"/>
            </a:p>
          </p:txBody>
        </p:sp>
      </p:grpSp>
      <p:cxnSp>
        <p:nvCxnSpPr>
          <p:cNvPr id="6" name="직선 화살표 연결선 5"/>
          <p:cNvCxnSpPr>
            <a:stCxn id="29" idx="3"/>
            <a:endCxn id="23" idx="1"/>
          </p:cNvCxnSpPr>
          <p:nvPr/>
        </p:nvCxnSpPr>
        <p:spPr>
          <a:xfrm>
            <a:off x="2027482" y="2105612"/>
            <a:ext cx="465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>
            <a:cxnSpLocks/>
            <a:stCxn id="23" idx="3"/>
            <a:endCxn id="17" idx="1"/>
          </p:cNvCxnSpPr>
          <p:nvPr/>
        </p:nvCxnSpPr>
        <p:spPr>
          <a:xfrm flipV="1">
            <a:off x="3067846" y="2105275"/>
            <a:ext cx="463903" cy="3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구부러짐 37"/>
          <p:cNvCxnSpPr>
            <a:cxnSpLocks/>
            <a:stCxn id="30" idx="2"/>
            <a:endCxn id="27" idx="2"/>
          </p:cNvCxnSpPr>
          <p:nvPr/>
        </p:nvCxnSpPr>
        <p:spPr>
          <a:xfrm rot="5400000" flipH="1" flipV="1">
            <a:off x="3325852" y="1096815"/>
            <a:ext cx="338" cy="3118601"/>
          </a:xfrm>
          <a:prstGeom prst="curvedConnector3">
            <a:avLst>
              <a:gd name="adj1" fmla="val -865710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구부러짐 53"/>
          <p:cNvCxnSpPr>
            <a:cxnSpLocks/>
            <a:stCxn id="17" idx="0"/>
            <a:endCxn id="20" idx="0"/>
          </p:cNvCxnSpPr>
          <p:nvPr/>
        </p:nvCxnSpPr>
        <p:spPr>
          <a:xfrm rot="5400000" flipH="1" flipV="1">
            <a:off x="4860116" y="776908"/>
            <a:ext cx="12700" cy="208159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구부러짐 56"/>
          <p:cNvCxnSpPr>
            <a:cxnSpLocks/>
            <a:stCxn id="23" idx="0"/>
            <a:endCxn id="20" idx="0"/>
          </p:cNvCxnSpPr>
          <p:nvPr/>
        </p:nvCxnSpPr>
        <p:spPr>
          <a:xfrm rot="5400000" flipH="1" flipV="1">
            <a:off x="4340426" y="257556"/>
            <a:ext cx="337" cy="3120637"/>
          </a:xfrm>
          <a:prstGeom prst="curvedConnector3">
            <a:avLst>
              <a:gd name="adj1" fmla="val 1629011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연결선: 구부러짐 74"/>
          <p:cNvCxnSpPr>
            <a:cxnSpLocks/>
            <a:stCxn id="18" idx="2"/>
            <a:endCxn id="12" idx="2"/>
          </p:cNvCxnSpPr>
          <p:nvPr/>
        </p:nvCxnSpPr>
        <p:spPr>
          <a:xfrm rot="16200000" flipH="1">
            <a:off x="5876822" y="628459"/>
            <a:ext cx="13296" cy="4068272"/>
          </a:xfrm>
          <a:prstGeom prst="curvedConnector3">
            <a:avLst>
              <a:gd name="adj1" fmla="val 181931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/>
          <p:cNvCxnSpPr>
            <a:cxnSpLocks/>
            <a:stCxn id="26" idx="3"/>
            <a:endCxn id="20" idx="1"/>
          </p:cNvCxnSpPr>
          <p:nvPr/>
        </p:nvCxnSpPr>
        <p:spPr>
          <a:xfrm>
            <a:off x="5147686" y="2105275"/>
            <a:ext cx="4656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연결선: 구부러짐 85"/>
          <p:cNvCxnSpPr>
            <a:cxnSpLocks/>
            <a:stCxn id="20" idx="0"/>
            <a:endCxn id="14" idx="0"/>
          </p:cNvCxnSpPr>
          <p:nvPr/>
        </p:nvCxnSpPr>
        <p:spPr>
          <a:xfrm rot="5400000" flipH="1" flipV="1">
            <a:off x="7459802" y="258816"/>
            <a:ext cx="12700" cy="3117778"/>
          </a:xfrm>
          <a:prstGeom prst="curvedConnector3">
            <a:avLst>
              <a:gd name="adj1" fmla="val 3672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연결선: 구부러짐 92"/>
          <p:cNvCxnSpPr>
            <a:cxnSpLocks/>
            <a:stCxn id="12" idx="2"/>
            <a:endCxn id="8" idx="2"/>
          </p:cNvCxnSpPr>
          <p:nvPr/>
        </p:nvCxnSpPr>
        <p:spPr>
          <a:xfrm rot="5400000" flipH="1" flipV="1">
            <a:off x="8981538" y="1592015"/>
            <a:ext cx="13296" cy="2141160"/>
          </a:xfrm>
          <a:prstGeom prst="curvedConnector3">
            <a:avLst>
              <a:gd name="adj1" fmla="val -171931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화살표 연결선 96"/>
          <p:cNvCxnSpPr>
            <a:cxnSpLocks/>
            <a:stCxn id="14" idx="3"/>
            <a:endCxn id="7" idx="1"/>
          </p:cNvCxnSpPr>
          <p:nvPr/>
        </p:nvCxnSpPr>
        <p:spPr>
          <a:xfrm>
            <a:off x="9306261" y="2105275"/>
            <a:ext cx="4701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연결선: 구부러짐 99"/>
          <p:cNvCxnSpPr>
            <a:cxnSpLocks/>
            <a:stCxn id="21" idx="2"/>
            <a:endCxn id="8" idx="2"/>
          </p:cNvCxnSpPr>
          <p:nvPr/>
        </p:nvCxnSpPr>
        <p:spPr>
          <a:xfrm rot="16200000" flipH="1">
            <a:off x="7988034" y="585215"/>
            <a:ext cx="12700" cy="4141464"/>
          </a:xfrm>
          <a:prstGeom prst="curvedConnector3">
            <a:avLst>
              <a:gd name="adj1" fmla="val 4104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연결선: 구부러짐 103"/>
          <p:cNvCxnSpPr>
            <a:cxnSpLocks/>
            <a:stCxn id="32" idx="0"/>
            <a:endCxn id="14" idx="0"/>
          </p:cNvCxnSpPr>
          <p:nvPr/>
        </p:nvCxnSpPr>
        <p:spPr>
          <a:xfrm rot="16200000" flipH="1">
            <a:off x="7924042" y="723056"/>
            <a:ext cx="6351" cy="2182946"/>
          </a:xfrm>
          <a:prstGeom prst="curvedConnector3">
            <a:avLst>
              <a:gd name="adj1" fmla="val -3599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37996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370597" y="2280856"/>
            <a:ext cx="5441088" cy="3096167"/>
            <a:chOff x="1935028" y="2753105"/>
            <a:chExt cx="5441088" cy="3096167"/>
          </a:xfrm>
        </p:grpSpPr>
        <p:sp>
          <p:nvSpPr>
            <p:cNvPr id="19" name="타원 18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443456"/>
              </p:ext>
            </p:extLst>
          </p:nvPr>
        </p:nvGraphicFramePr>
        <p:xfrm>
          <a:off x="2614485" y="5685842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3656072" y="2738837"/>
            <a:ext cx="1141904" cy="358198"/>
            <a:chOff x="3656072" y="2738837"/>
            <a:chExt cx="1141904" cy="358198"/>
          </a:xfrm>
        </p:grpSpPr>
        <p:cxnSp>
          <p:nvCxnSpPr>
            <p:cNvPr id="6" name="직선 화살표 연결선 5"/>
            <p:cNvCxnSpPr>
              <a:stCxn id="19" idx="5"/>
              <a:endCxn id="21" idx="0"/>
            </p:cNvCxnSpPr>
            <p:nvPr/>
          </p:nvCxnSpPr>
          <p:spPr>
            <a:xfrm>
              <a:off x="4428887" y="2738837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3656072" y="2738837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Union(7, 2)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cxnSpLocks/>
            <a:stCxn id="26" idx="5"/>
            <a:endCxn id="25" idx="0"/>
          </p:cNvCxnSpPr>
          <p:nvPr/>
        </p:nvCxnSpPr>
        <p:spPr>
          <a:xfrm>
            <a:off x="5573640" y="4441330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8157121" y="2747692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3"/>
            <a:endCxn id="22" idx="0"/>
          </p:cNvCxnSpPr>
          <p:nvPr/>
        </p:nvCxnSpPr>
        <p:spPr>
          <a:xfrm flipH="1">
            <a:off x="6813360" y="3593069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3"/>
            <a:endCxn id="20" idx="0"/>
          </p:cNvCxnSpPr>
          <p:nvPr/>
        </p:nvCxnSpPr>
        <p:spPr>
          <a:xfrm flipH="1">
            <a:off x="7384310" y="2747692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5"/>
            <a:endCxn id="26" idx="0"/>
          </p:cNvCxnSpPr>
          <p:nvPr/>
        </p:nvCxnSpPr>
        <p:spPr>
          <a:xfrm>
            <a:off x="4999837" y="3555016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67762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370597" y="2280856"/>
            <a:ext cx="5441088" cy="3096167"/>
            <a:chOff x="1935028" y="2753105"/>
            <a:chExt cx="5441088" cy="3096167"/>
          </a:xfrm>
        </p:grpSpPr>
        <p:sp>
          <p:nvSpPr>
            <p:cNvPr id="19" name="타원 18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7682476"/>
              </p:ext>
            </p:extLst>
          </p:nvPr>
        </p:nvGraphicFramePr>
        <p:xfrm>
          <a:off x="2614485" y="5685842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3656072" y="2738837"/>
            <a:ext cx="1141904" cy="358198"/>
            <a:chOff x="3656072" y="2738837"/>
            <a:chExt cx="1141904" cy="358198"/>
          </a:xfrm>
        </p:grpSpPr>
        <p:cxnSp>
          <p:nvCxnSpPr>
            <p:cNvPr id="6" name="직선 화살표 연결선 5"/>
            <p:cNvCxnSpPr>
              <a:stCxn id="19" idx="5"/>
              <a:endCxn id="21" idx="0"/>
            </p:cNvCxnSpPr>
            <p:nvPr/>
          </p:nvCxnSpPr>
          <p:spPr>
            <a:xfrm>
              <a:off x="4428887" y="2738837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3656072" y="2738837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Union(7, 2)</a:t>
            </a:r>
          </a:p>
          <a:p>
            <a:pPr lvl="1"/>
            <a:r>
              <a:rPr lang="en-US" altLang="ko-KR" dirty="0"/>
              <a:t>Find(7), Find(2)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cxnSpLocks/>
            <a:stCxn id="26" idx="5"/>
            <a:endCxn id="25" idx="0"/>
          </p:cNvCxnSpPr>
          <p:nvPr/>
        </p:nvCxnSpPr>
        <p:spPr>
          <a:xfrm>
            <a:off x="5573640" y="4441330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8157121" y="2747692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3"/>
            <a:endCxn id="22" idx="0"/>
          </p:cNvCxnSpPr>
          <p:nvPr/>
        </p:nvCxnSpPr>
        <p:spPr>
          <a:xfrm flipH="1">
            <a:off x="6813360" y="3593069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3"/>
            <a:endCxn id="20" idx="0"/>
          </p:cNvCxnSpPr>
          <p:nvPr/>
        </p:nvCxnSpPr>
        <p:spPr>
          <a:xfrm flipH="1">
            <a:off x="7384310" y="2747692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5"/>
            <a:endCxn id="26" idx="0"/>
          </p:cNvCxnSpPr>
          <p:nvPr/>
        </p:nvCxnSpPr>
        <p:spPr>
          <a:xfrm>
            <a:off x="4999837" y="3555016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29376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370597" y="2280856"/>
            <a:ext cx="5441088" cy="3096167"/>
            <a:chOff x="1935028" y="2753105"/>
            <a:chExt cx="5441088" cy="3096167"/>
          </a:xfrm>
        </p:grpSpPr>
        <p:sp>
          <p:nvSpPr>
            <p:cNvPr id="19" name="타원 18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899199"/>
              </p:ext>
            </p:extLst>
          </p:nvPr>
        </p:nvGraphicFramePr>
        <p:xfrm>
          <a:off x="2614485" y="5685842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3656072" y="2738837"/>
            <a:ext cx="1141904" cy="358198"/>
            <a:chOff x="3656072" y="2738837"/>
            <a:chExt cx="1141904" cy="358198"/>
          </a:xfrm>
        </p:grpSpPr>
        <p:cxnSp>
          <p:nvCxnSpPr>
            <p:cNvPr id="6" name="직선 화살표 연결선 5"/>
            <p:cNvCxnSpPr>
              <a:stCxn id="19" idx="5"/>
              <a:endCxn id="21" idx="0"/>
            </p:cNvCxnSpPr>
            <p:nvPr/>
          </p:nvCxnSpPr>
          <p:spPr>
            <a:xfrm>
              <a:off x="4428887" y="2738837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3656072" y="2738837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Union(7, 2)</a:t>
            </a:r>
          </a:p>
          <a:p>
            <a:pPr lvl="1"/>
            <a:r>
              <a:rPr lang="en-US" altLang="ko-KR" dirty="0"/>
              <a:t>Find(7), Find(2)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cxnSpLocks/>
            <a:stCxn id="26" idx="5"/>
            <a:endCxn id="25" idx="0"/>
          </p:cNvCxnSpPr>
          <p:nvPr/>
        </p:nvCxnSpPr>
        <p:spPr>
          <a:xfrm>
            <a:off x="5573640" y="4441330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8157121" y="2747692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3"/>
            <a:endCxn id="22" idx="0"/>
          </p:cNvCxnSpPr>
          <p:nvPr/>
        </p:nvCxnSpPr>
        <p:spPr>
          <a:xfrm flipH="1">
            <a:off x="6813360" y="3593069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3"/>
            <a:endCxn id="20" idx="0"/>
          </p:cNvCxnSpPr>
          <p:nvPr/>
        </p:nvCxnSpPr>
        <p:spPr>
          <a:xfrm flipH="1">
            <a:off x="7384310" y="2747692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5"/>
            <a:endCxn id="26" idx="0"/>
          </p:cNvCxnSpPr>
          <p:nvPr/>
        </p:nvCxnSpPr>
        <p:spPr>
          <a:xfrm>
            <a:off x="4999837" y="3555016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29890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370597" y="2280856"/>
            <a:ext cx="5441088" cy="3096167"/>
            <a:chOff x="1935028" y="2753105"/>
            <a:chExt cx="5441088" cy="3096167"/>
          </a:xfrm>
        </p:grpSpPr>
        <p:sp>
          <p:nvSpPr>
            <p:cNvPr id="19" name="타원 18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205512"/>
              </p:ext>
            </p:extLst>
          </p:nvPr>
        </p:nvGraphicFramePr>
        <p:xfrm>
          <a:off x="2614485" y="5685842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3656072" y="2738837"/>
            <a:ext cx="1141904" cy="358198"/>
            <a:chOff x="3656072" y="2738837"/>
            <a:chExt cx="1141904" cy="358198"/>
          </a:xfrm>
        </p:grpSpPr>
        <p:cxnSp>
          <p:nvCxnSpPr>
            <p:cNvPr id="6" name="직선 화살표 연결선 5"/>
            <p:cNvCxnSpPr>
              <a:stCxn id="19" idx="5"/>
              <a:endCxn id="21" idx="0"/>
            </p:cNvCxnSpPr>
            <p:nvPr/>
          </p:nvCxnSpPr>
          <p:spPr>
            <a:xfrm>
              <a:off x="4428887" y="2738837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3656072" y="2738837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Union(7, 2)</a:t>
            </a:r>
          </a:p>
          <a:p>
            <a:pPr lvl="1"/>
            <a:r>
              <a:rPr lang="en-US" altLang="ko-KR" dirty="0"/>
              <a:t>Find(7), Find(2)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cxnSpLocks/>
            <a:stCxn id="26" idx="5"/>
            <a:endCxn id="25" idx="0"/>
          </p:cNvCxnSpPr>
          <p:nvPr/>
        </p:nvCxnSpPr>
        <p:spPr>
          <a:xfrm>
            <a:off x="5573640" y="4441330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8157121" y="2747692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3"/>
            <a:endCxn id="22" idx="0"/>
          </p:cNvCxnSpPr>
          <p:nvPr/>
        </p:nvCxnSpPr>
        <p:spPr>
          <a:xfrm flipH="1">
            <a:off x="6813360" y="3593069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3"/>
            <a:endCxn id="20" idx="0"/>
          </p:cNvCxnSpPr>
          <p:nvPr/>
        </p:nvCxnSpPr>
        <p:spPr>
          <a:xfrm flipH="1">
            <a:off x="7384310" y="2747692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5"/>
            <a:endCxn id="26" idx="0"/>
          </p:cNvCxnSpPr>
          <p:nvPr/>
        </p:nvCxnSpPr>
        <p:spPr>
          <a:xfrm>
            <a:off x="4999837" y="3555016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43346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370597" y="2280856"/>
            <a:ext cx="5441088" cy="3096167"/>
            <a:chOff x="1935028" y="2753105"/>
            <a:chExt cx="5441088" cy="3096167"/>
          </a:xfrm>
        </p:grpSpPr>
        <p:sp>
          <p:nvSpPr>
            <p:cNvPr id="19" name="타원 18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2156"/>
              </p:ext>
            </p:extLst>
          </p:nvPr>
        </p:nvGraphicFramePr>
        <p:xfrm>
          <a:off x="2614485" y="5685842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3656072" y="2738837"/>
            <a:ext cx="1141904" cy="358198"/>
            <a:chOff x="3656072" y="2738837"/>
            <a:chExt cx="1141904" cy="358198"/>
          </a:xfrm>
        </p:grpSpPr>
        <p:cxnSp>
          <p:nvCxnSpPr>
            <p:cNvPr id="6" name="직선 화살표 연결선 5"/>
            <p:cNvCxnSpPr>
              <a:stCxn id="19" idx="5"/>
              <a:endCxn id="21" idx="0"/>
            </p:cNvCxnSpPr>
            <p:nvPr/>
          </p:nvCxnSpPr>
          <p:spPr>
            <a:xfrm>
              <a:off x="4428887" y="2738837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3656072" y="2738837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Union(7, 2)</a:t>
            </a:r>
          </a:p>
          <a:p>
            <a:pPr lvl="1"/>
            <a:r>
              <a:rPr lang="en-US" altLang="ko-KR" dirty="0"/>
              <a:t>Find(7), Find(2)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cxnSpLocks/>
            <a:stCxn id="26" idx="5"/>
            <a:endCxn id="25" idx="0"/>
          </p:cNvCxnSpPr>
          <p:nvPr/>
        </p:nvCxnSpPr>
        <p:spPr>
          <a:xfrm>
            <a:off x="5573640" y="4441330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8157121" y="2747692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3"/>
            <a:endCxn id="22" idx="0"/>
          </p:cNvCxnSpPr>
          <p:nvPr/>
        </p:nvCxnSpPr>
        <p:spPr>
          <a:xfrm flipH="1">
            <a:off x="6813360" y="3593069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3"/>
            <a:endCxn id="20" idx="0"/>
          </p:cNvCxnSpPr>
          <p:nvPr/>
        </p:nvCxnSpPr>
        <p:spPr>
          <a:xfrm flipH="1">
            <a:off x="7384310" y="2747692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5"/>
            <a:endCxn id="26" idx="0"/>
          </p:cNvCxnSpPr>
          <p:nvPr/>
        </p:nvCxnSpPr>
        <p:spPr>
          <a:xfrm>
            <a:off x="4999837" y="3555016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831986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370597" y="2280856"/>
            <a:ext cx="5441088" cy="3096167"/>
            <a:chOff x="1935028" y="2753105"/>
            <a:chExt cx="5441088" cy="3096167"/>
          </a:xfrm>
        </p:grpSpPr>
        <p:sp>
          <p:nvSpPr>
            <p:cNvPr id="19" name="타원 18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770904"/>
              </p:ext>
            </p:extLst>
          </p:nvPr>
        </p:nvGraphicFramePr>
        <p:xfrm>
          <a:off x="2614485" y="5685842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3656072" y="2738837"/>
            <a:ext cx="1141904" cy="358198"/>
            <a:chOff x="3656072" y="2738837"/>
            <a:chExt cx="1141904" cy="358198"/>
          </a:xfrm>
        </p:grpSpPr>
        <p:cxnSp>
          <p:nvCxnSpPr>
            <p:cNvPr id="6" name="직선 화살표 연결선 5"/>
            <p:cNvCxnSpPr>
              <a:stCxn id="19" idx="5"/>
              <a:endCxn id="21" idx="0"/>
            </p:cNvCxnSpPr>
            <p:nvPr/>
          </p:nvCxnSpPr>
          <p:spPr>
            <a:xfrm>
              <a:off x="4428887" y="2738837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3656072" y="2738837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Union(7, 2)</a:t>
            </a:r>
          </a:p>
          <a:p>
            <a:pPr lvl="1"/>
            <a:r>
              <a:rPr lang="en-US" altLang="ko-KR" dirty="0"/>
              <a:t>Find(7), Find(2)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cxnSpLocks/>
            <a:stCxn id="26" idx="5"/>
            <a:endCxn id="25" idx="0"/>
          </p:cNvCxnSpPr>
          <p:nvPr/>
        </p:nvCxnSpPr>
        <p:spPr>
          <a:xfrm>
            <a:off x="5573640" y="4441330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8157121" y="2747692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3"/>
            <a:endCxn id="22" idx="0"/>
          </p:cNvCxnSpPr>
          <p:nvPr/>
        </p:nvCxnSpPr>
        <p:spPr>
          <a:xfrm flipH="1">
            <a:off x="6813360" y="3593069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3"/>
            <a:endCxn id="20" idx="0"/>
          </p:cNvCxnSpPr>
          <p:nvPr/>
        </p:nvCxnSpPr>
        <p:spPr>
          <a:xfrm flipH="1">
            <a:off x="7384310" y="2747692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5"/>
            <a:endCxn id="26" idx="0"/>
          </p:cNvCxnSpPr>
          <p:nvPr/>
        </p:nvCxnSpPr>
        <p:spPr>
          <a:xfrm>
            <a:off x="4999837" y="3555016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31390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370597" y="2280856"/>
            <a:ext cx="5441088" cy="3096167"/>
            <a:chOff x="1935028" y="2753105"/>
            <a:chExt cx="5441088" cy="3096167"/>
          </a:xfrm>
        </p:grpSpPr>
        <p:sp>
          <p:nvSpPr>
            <p:cNvPr id="19" name="타원 18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021837"/>
              </p:ext>
            </p:extLst>
          </p:nvPr>
        </p:nvGraphicFramePr>
        <p:xfrm>
          <a:off x="2614485" y="5685842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3656072" y="2738837"/>
            <a:ext cx="1141904" cy="358198"/>
            <a:chOff x="3656072" y="2738837"/>
            <a:chExt cx="1141904" cy="358198"/>
          </a:xfrm>
        </p:grpSpPr>
        <p:cxnSp>
          <p:nvCxnSpPr>
            <p:cNvPr id="6" name="직선 화살표 연결선 5"/>
            <p:cNvCxnSpPr>
              <a:stCxn id="19" idx="5"/>
              <a:endCxn id="21" idx="0"/>
            </p:cNvCxnSpPr>
            <p:nvPr/>
          </p:nvCxnSpPr>
          <p:spPr>
            <a:xfrm>
              <a:off x="4428887" y="2738837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3656072" y="2738837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Union(7, 2)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6</a:t>
            </a:r>
            <a:r>
              <a:rPr lang="ko-KR" altLang="en-US" dirty="0"/>
              <a:t>을 합친다</a:t>
            </a:r>
          </a:p>
        </p:txBody>
      </p:sp>
      <p:cxnSp>
        <p:nvCxnSpPr>
          <p:cNvPr id="29" name="직선 화살표 연결선 28"/>
          <p:cNvCxnSpPr>
            <a:cxnSpLocks/>
            <a:stCxn id="26" idx="5"/>
            <a:endCxn id="25" idx="0"/>
          </p:cNvCxnSpPr>
          <p:nvPr/>
        </p:nvCxnSpPr>
        <p:spPr>
          <a:xfrm>
            <a:off x="5573640" y="4441330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8157121" y="2747692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3"/>
            <a:endCxn id="22" idx="0"/>
          </p:cNvCxnSpPr>
          <p:nvPr/>
        </p:nvCxnSpPr>
        <p:spPr>
          <a:xfrm flipH="1">
            <a:off x="6813360" y="3593069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3"/>
            <a:endCxn id="20" idx="0"/>
          </p:cNvCxnSpPr>
          <p:nvPr/>
        </p:nvCxnSpPr>
        <p:spPr>
          <a:xfrm flipH="1">
            <a:off x="7384310" y="2747692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5"/>
            <a:endCxn id="26" idx="0"/>
          </p:cNvCxnSpPr>
          <p:nvPr/>
        </p:nvCxnSpPr>
        <p:spPr>
          <a:xfrm>
            <a:off x="4999837" y="3555016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865228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grpSp>
        <p:nvGrpSpPr>
          <p:cNvPr id="18" name="그룹 17"/>
          <p:cNvGrpSpPr/>
          <p:nvPr/>
        </p:nvGrpSpPr>
        <p:grpSpPr>
          <a:xfrm>
            <a:off x="5072292" y="1369876"/>
            <a:ext cx="2641355" cy="4124388"/>
            <a:chOff x="5298103" y="2122843"/>
            <a:chExt cx="2641355" cy="4124388"/>
          </a:xfrm>
        </p:grpSpPr>
        <p:sp>
          <p:nvSpPr>
            <p:cNvPr id="19" name="타원 18"/>
            <p:cNvSpPr/>
            <p:nvPr/>
          </p:nvSpPr>
          <p:spPr>
            <a:xfrm>
              <a:off x="6062255" y="3041064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6734135" y="304106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6062255" y="3953180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6734135" y="3959285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5298103" y="39566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754326" y="2122843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6062255" y="5710673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6062255" y="486529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7368508" y="304106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286433"/>
              </p:ext>
            </p:extLst>
          </p:nvPr>
        </p:nvGraphicFramePr>
        <p:xfrm>
          <a:off x="2614485" y="5685842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5357767" y="2746078"/>
            <a:ext cx="764152" cy="457610"/>
            <a:chOff x="5357767" y="2746078"/>
            <a:chExt cx="764152" cy="457610"/>
          </a:xfrm>
        </p:grpSpPr>
        <p:cxnSp>
          <p:nvCxnSpPr>
            <p:cNvPr id="6" name="직선 화살표 연결선 5"/>
            <p:cNvCxnSpPr>
              <a:cxnSpLocks/>
              <a:stCxn id="19" idx="4"/>
              <a:endCxn id="21" idx="0"/>
            </p:cNvCxnSpPr>
            <p:nvPr/>
          </p:nvCxnSpPr>
          <p:spPr>
            <a:xfrm>
              <a:off x="6121919" y="2824655"/>
              <a:ext cx="0" cy="3755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5357767" y="2746078"/>
              <a:ext cx="562291" cy="4576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Union(7, 2)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6</a:t>
            </a:r>
            <a:r>
              <a:rPr lang="ko-KR" altLang="en-US" dirty="0"/>
              <a:t>을 합친다</a:t>
            </a:r>
          </a:p>
        </p:txBody>
      </p:sp>
      <p:cxnSp>
        <p:nvCxnSpPr>
          <p:cNvPr id="29" name="직선 화살표 연결선 28"/>
          <p:cNvCxnSpPr>
            <a:cxnSpLocks/>
            <a:stCxn id="26" idx="4"/>
            <a:endCxn id="25" idx="0"/>
          </p:cNvCxnSpPr>
          <p:nvPr/>
        </p:nvCxnSpPr>
        <p:spPr>
          <a:xfrm>
            <a:off x="6121919" y="4648887"/>
            <a:ext cx="0" cy="308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7015851" y="1827857"/>
            <a:ext cx="412321" cy="460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4"/>
            <a:endCxn id="22" idx="0"/>
          </p:cNvCxnSpPr>
          <p:nvPr/>
        </p:nvCxnSpPr>
        <p:spPr>
          <a:xfrm>
            <a:off x="6793799" y="2824655"/>
            <a:ext cx="0" cy="381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4"/>
            <a:endCxn id="20" idx="0"/>
          </p:cNvCxnSpPr>
          <p:nvPr/>
        </p:nvCxnSpPr>
        <p:spPr>
          <a:xfrm flipH="1">
            <a:off x="6793799" y="1906434"/>
            <a:ext cx="20191" cy="381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4"/>
            <a:endCxn id="26" idx="0"/>
          </p:cNvCxnSpPr>
          <p:nvPr/>
        </p:nvCxnSpPr>
        <p:spPr>
          <a:xfrm>
            <a:off x="6121919" y="3736771"/>
            <a:ext cx="0" cy="375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cxnSpLocks/>
            <a:stCxn id="24" idx="3"/>
            <a:endCxn id="19" idx="0"/>
          </p:cNvCxnSpPr>
          <p:nvPr/>
        </p:nvCxnSpPr>
        <p:spPr>
          <a:xfrm flipH="1">
            <a:off x="6121919" y="1827857"/>
            <a:ext cx="490210" cy="460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40351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8311251" y="1924947"/>
            <a:ext cx="2641355" cy="4124388"/>
            <a:chOff x="5298103" y="2122843"/>
            <a:chExt cx="2641355" cy="4124388"/>
          </a:xfrm>
        </p:grpSpPr>
        <p:sp>
          <p:nvSpPr>
            <p:cNvPr id="19" name="타원 18"/>
            <p:cNvSpPr/>
            <p:nvPr/>
          </p:nvSpPr>
          <p:spPr>
            <a:xfrm>
              <a:off x="6062255" y="304106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6734135" y="304106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6062255" y="395318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6734135" y="395928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5298103" y="39566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754326" y="2122843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6062255" y="5710673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6062255" y="4865296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7368508" y="304106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8596726" y="3301149"/>
            <a:ext cx="764152" cy="457610"/>
            <a:chOff x="8596726" y="3301149"/>
            <a:chExt cx="764152" cy="457610"/>
          </a:xfrm>
        </p:grpSpPr>
        <p:cxnSp>
          <p:nvCxnSpPr>
            <p:cNvPr id="6" name="직선 화살표 연결선 5"/>
            <p:cNvCxnSpPr>
              <a:cxnSpLocks/>
              <a:stCxn id="19" idx="4"/>
              <a:endCxn id="21" idx="0"/>
            </p:cNvCxnSpPr>
            <p:nvPr/>
          </p:nvCxnSpPr>
          <p:spPr>
            <a:xfrm>
              <a:off x="9360878" y="3379726"/>
              <a:ext cx="0" cy="3755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8596726" y="3301149"/>
              <a:ext cx="562291" cy="4576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문제점</a:t>
            </a:r>
            <a:endParaRPr lang="en-US" altLang="ko-KR" dirty="0"/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을 이전에 했던 것 같이 반복하면 다음과 같은 문제가</a:t>
            </a:r>
            <a:br>
              <a:rPr lang="en-US" altLang="ko-KR" dirty="0"/>
            </a:br>
            <a:r>
              <a:rPr lang="ko-KR" altLang="en-US" dirty="0"/>
              <a:t>발생할 수 있다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cxnSp>
        <p:nvCxnSpPr>
          <p:cNvPr id="29" name="직선 화살표 연결선 28"/>
          <p:cNvCxnSpPr>
            <a:cxnSpLocks/>
            <a:stCxn id="26" idx="4"/>
            <a:endCxn id="25" idx="0"/>
          </p:cNvCxnSpPr>
          <p:nvPr/>
        </p:nvCxnSpPr>
        <p:spPr>
          <a:xfrm>
            <a:off x="9360878" y="5203958"/>
            <a:ext cx="0" cy="308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10254810" y="2382928"/>
            <a:ext cx="412321" cy="460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4"/>
            <a:endCxn id="22" idx="0"/>
          </p:cNvCxnSpPr>
          <p:nvPr/>
        </p:nvCxnSpPr>
        <p:spPr>
          <a:xfrm>
            <a:off x="10032758" y="3379726"/>
            <a:ext cx="0" cy="381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4"/>
            <a:endCxn id="20" idx="0"/>
          </p:cNvCxnSpPr>
          <p:nvPr/>
        </p:nvCxnSpPr>
        <p:spPr>
          <a:xfrm flipH="1">
            <a:off x="10032758" y="2461505"/>
            <a:ext cx="20191" cy="381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4"/>
            <a:endCxn id="26" idx="0"/>
          </p:cNvCxnSpPr>
          <p:nvPr/>
        </p:nvCxnSpPr>
        <p:spPr>
          <a:xfrm>
            <a:off x="9360878" y="4291842"/>
            <a:ext cx="0" cy="375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cxnSpLocks/>
            <a:stCxn id="24" idx="3"/>
            <a:endCxn id="19" idx="0"/>
          </p:cNvCxnSpPr>
          <p:nvPr/>
        </p:nvCxnSpPr>
        <p:spPr>
          <a:xfrm flipH="1">
            <a:off x="9360878" y="2382928"/>
            <a:ext cx="490210" cy="460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95649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109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문제점</a:t>
            </a:r>
            <a:endParaRPr lang="en-US" altLang="ko-KR" dirty="0"/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을 이전에 했던 것 같이 반복하면 다음과 같은 문제가</a:t>
            </a:r>
            <a:br>
              <a:rPr lang="en-US" altLang="ko-KR" dirty="0"/>
            </a:br>
            <a:r>
              <a:rPr lang="ko-KR" altLang="en-US" dirty="0"/>
              <a:t>발생할 수 있다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1727152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1112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위상 정렬은 특수한 그래프에서만 가능하다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방향이 있는 그래프에서 가능하며</a:t>
            </a:r>
            <a:r>
              <a:rPr lang="en-US" altLang="ko-KR" dirty="0"/>
              <a:t>, </a:t>
            </a:r>
            <a:r>
              <a:rPr lang="ko-KR" altLang="en-US" dirty="0"/>
              <a:t>사이클이 존재하지 않아야 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사이클이란</a:t>
            </a:r>
            <a:r>
              <a:rPr lang="en-US" altLang="ko-KR" dirty="0"/>
              <a:t>, </a:t>
            </a:r>
            <a:r>
              <a:rPr lang="ko-KR" altLang="en-US" dirty="0"/>
              <a:t>어떤 특정한 노드에서 시작하여 방향을 따라가다 자기 자신을 만나지 말아야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21" name="그룹 20"/>
          <p:cNvGrpSpPr/>
          <p:nvPr/>
        </p:nvGrpSpPr>
        <p:grpSpPr>
          <a:xfrm>
            <a:off x="1768147" y="4105655"/>
            <a:ext cx="3325062" cy="2281375"/>
            <a:chOff x="3554297" y="3438948"/>
            <a:chExt cx="4370503" cy="3038620"/>
          </a:xfrm>
        </p:grpSpPr>
        <p:sp>
          <p:nvSpPr>
            <p:cNvPr id="5" name="타원 4"/>
            <p:cNvSpPr/>
            <p:nvPr/>
          </p:nvSpPr>
          <p:spPr>
            <a:xfrm>
              <a:off x="3554297" y="4353348"/>
              <a:ext cx="914400" cy="914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6" name="타원 5"/>
            <p:cNvSpPr/>
            <p:nvPr/>
          </p:nvSpPr>
          <p:spPr>
            <a:xfrm>
              <a:off x="5590009" y="3438948"/>
              <a:ext cx="914400" cy="914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7" name="타원 6"/>
            <p:cNvSpPr/>
            <p:nvPr/>
          </p:nvSpPr>
          <p:spPr>
            <a:xfrm>
              <a:off x="4940785" y="5563168"/>
              <a:ext cx="914400" cy="914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8" name="타원 7"/>
            <p:cNvSpPr/>
            <p:nvPr/>
          </p:nvSpPr>
          <p:spPr>
            <a:xfrm>
              <a:off x="7010400" y="4648768"/>
              <a:ext cx="914400" cy="914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9" name="직선 화살표 연결선 8"/>
            <p:cNvCxnSpPr>
              <a:cxnSpLocks/>
              <a:stCxn id="5" idx="7"/>
              <a:endCxn id="6" idx="2"/>
            </p:cNvCxnSpPr>
            <p:nvPr/>
          </p:nvCxnSpPr>
          <p:spPr>
            <a:xfrm flipV="1">
              <a:off x="4334786" y="3896148"/>
              <a:ext cx="1255223" cy="5911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/>
            <p:cNvCxnSpPr>
              <a:cxnSpLocks/>
              <a:stCxn id="5" idx="5"/>
              <a:endCxn id="7" idx="1"/>
            </p:cNvCxnSpPr>
            <p:nvPr/>
          </p:nvCxnSpPr>
          <p:spPr>
            <a:xfrm>
              <a:off x="4334786" y="5133837"/>
              <a:ext cx="739910" cy="5632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화살표 연결선 14"/>
            <p:cNvCxnSpPr>
              <a:cxnSpLocks/>
              <a:stCxn id="6" idx="4"/>
              <a:endCxn id="7" idx="7"/>
            </p:cNvCxnSpPr>
            <p:nvPr/>
          </p:nvCxnSpPr>
          <p:spPr>
            <a:xfrm flipH="1">
              <a:off x="5721274" y="4353348"/>
              <a:ext cx="325935" cy="13437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/>
            <p:cNvCxnSpPr>
              <a:cxnSpLocks/>
              <a:stCxn id="7" idx="6"/>
              <a:endCxn id="8" idx="3"/>
            </p:cNvCxnSpPr>
            <p:nvPr/>
          </p:nvCxnSpPr>
          <p:spPr>
            <a:xfrm flipV="1">
              <a:off x="5855185" y="5429258"/>
              <a:ext cx="1289126" cy="5911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6785224" y="4105655"/>
            <a:ext cx="3325062" cy="2281375"/>
            <a:chOff x="3554297" y="3438948"/>
            <a:chExt cx="4370503" cy="3038620"/>
          </a:xfrm>
        </p:grpSpPr>
        <p:sp>
          <p:nvSpPr>
            <p:cNvPr id="23" name="타원 22"/>
            <p:cNvSpPr/>
            <p:nvPr/>
          </p:nvSpPr>
          <p:spPr>
            <a:xfrm>
              <a:off x="3554297" y="4353348"/>
              <a:ext cx="914400" cy="914400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5590009" y="3438948"/>
              <a:ext cx="914400" cy="9144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940785" y="5563168"/>
              <a:ext cx="914400" cy="9144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010400" y="4648768"/>
              <a:ext cx="914400" cy="914400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27" name="직선 화살표 연결선 26"/>
            <p:cNvCxnSpPr>
              <a:cxnSpLocks/>
              <a:stCxn id="23" idx="7"/>
              <a:endCxn id="24" idx="2"/>
            </p:cNvCxnSpPr>
            <p:nvPr/>
          </p:nvCxnSpPr>
          <p:spPr>
            <a:xfrm flipV="1">
              <a:off x="4334786" y="3896148"/>
              <a:ext cx="1255223" cy="5911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/>
            <p:cNvCxnSpPr>
              <a:cxnSpLocks/>
              <a:stCxn id="23" idx="5"/>
              <a:endCxn id="25" idx="1"/>
            </p:cNvCxnSpPr>
            <p:nvPr/>
          </p:nvCxnSpPr>
          <p:spPr>
            <a:xfrm>
              <a:off x="4334786" y="5133837"/>
              <a:ext cx="739910" cy="5632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/>
            <p:cNvCxnSpPr>
              <a:cxnSpLocks/>
              <a:stCxn id="24" idx="4"/>
              <a:endCxn id="25" idx="7"/>
            </p:cNvCxnSpPr>
            <p:nvPr/>
          </p:nvCxnSpPr>
          <p:spPr>
            <a:xfrm flipH="1">
              <a:off x="5721274" y="4353348"/>
              <a:ext cx="325935" cy="13437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화살표 연결선 29"/>
            <p:cNvCxnSpPr>
              <a:cxnSpLocks/>
              <a:stCxn id="25" idx="6"/>
              <a:endCxn id="26" idx="3"/>
            </p:cNvCxnSpPr>
            <p:nvPr/>
          </p:nvCxnSpPr>
          <p:spPr>
            <a:xfrm flipV="1">
              <a:off x="5855185" y="5429258"/>
              <a:ext cx="1289126" cy="5911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33" name="직선 화살표 연결선 32"/>
          <p:cNvCxnSpPr>
            <a:cxnSpLocks/>
            <a:stCxn id="26" idx="1"/>
            <a:endCxn id="24" idx="5"/>
          </p:cNvCxnSpPr>
          <p:nvPr/>
        </p:nvCxnSpPr>
        <p:spPr>
          <a:xfrm flipH="1" flipV="1">
            <a:off x="8927779" y="4691641"/>
            <a:ext cx="588714" cy="422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265222" y="6387030"/>
            <a:ext cx="213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Cycle </a:t>
            </a:r>
            <a:r>
              <a:rPr lang="ko-KR" altLang="en-US" dirty="0"/>
              <a:t>존재하지 않음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026562" y="6370625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Cycle </a:t>
            </a:r>
            <a:r>
              <a:rPr lang="ko-KR" altLang="en-US" dirty="0"/>
              <a:t>존재</a:t>
            </a:r>
          </a:p>
        </p:txBody>
      </p:sp>
    </p:spTree>
    <p:extLst>
      <p:ext uri="{BB962C8B-B14F-4D97-AF65-F5344CB8AC3E}">
        <p14:creationId xmlns:p14="http://schemas.microsoft.com/office/powerpoint/2010/main" val="375151033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문제점</a:t>
            </a:r>
            <a:endParaRPr lang="en-US" altLang="ko-KR" dirty="0"/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을 이전에 했던 것 같이 반복하면 다음과 같은 문제가</a:t>
            </a:r>
            <a:br>
              <a:rPr lang="en-US" altLang="ko-KR" dirty="0"/>
            </a:br>
            <a:r>
              <a:rPr lang="ko-KR" altLang="en-US" dirty="0"/>
              <a:t>발생할 수 있다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1727152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2656224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5" name="직선 화살표 연결선 4"/>
          <p:cNvCxnSpPr>
            <a:stCxn id="8" idx="2"/>
            <a:endCxn id="28" idx="6"/>
          </p:cNvCxnSpPr>
          <p:nvPr/>
        </p:nvCxnSpPr>
        <p:spPr>
          <a:xfrm flipH="1">
            <a:off x="2298102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018619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문제점</a:t>
            </a:r>
            <a:endParaRPr lang="en-US" altLang="ko-KR" dirty="0"/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을 이전에 했던 것 같이 반복하면 다음과 같은 문제가</a:t>
            </a:r>
            <a:br>
              <a:rPr lang="en-US" altLang="ko-KR" dirty="0"/>
            </a:br>
            <a:r>
              <a:rPr lang="ko-KR" altLang="en-US" dirty="0"/>
              <a:t>발생할 수 있다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1727152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2656224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5" name="직선 화살표 연결선 4"/>
          <p:cNvCxnSpPr>
            <a:stCxn id="8" idx="2"/>
            <a:endCxn id="28" idx="6"/>
          </p:cNvCxnSpPr>
          <p:nvPr/>
        </p:nvCxnSpPr>
        <p:spPr>
          <a:xfrm flipH="1">
            <a:off x="2298102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타원 10"/>
          <p:cNvSpPr/>
          <p:nvPr/>
        </p:nvSpPr>
        <p:spPr>
          <a:xfrm>
            <a:off x="3585296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11" idx="2"/>
            <a:endCxn id="8" idx="6"/>
          </p:cNvCxnSpPr>
          <p:nvPr/>
        </p:nvCxnSpPr>
        <p:spPr>
          <a:xfrm flipH="1">
            <a:off x="3227174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3539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문제점</a:t>
            </a:r>
            <a:endParaRPr lang="en-US" altLang="ko-KR" dirty="0"/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을 이전에 했던 것 같이 반복하면 다음과 같은 문제가</a:t>
            </a:r>
            <a:br>
              <a:rPr lang="en-US" altLang="ko-KR" dirty="0"/>
            </a:br>
            <a:r>
              <a:rPr lang="ko-KR" altLang="en-US" dirty="0"/>
              <a:t>발생할 수 있다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1727152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2656224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5" name="직선 화살표 연결선 4"/>
          <p:cNvCxnSpPr>
            <a:stCxn id="8" idx="2"/>
            <a:endCxn id="28" idx="6"/>
          </p:cNvCxnSpPr>
          <p:nvPr/>
        </p:nvCxnSpPr>
        <p:spPr>
          <a:xfrm flipH="1">
            <a:off x="2298102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타원 10"/>
          <p:cNvSpPr/>
          <p:nvPr/>
        </p:nvSpPr>
        <p:spPr>
          <a:xfrm>
            <a:off x="3585296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4514368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cxnSp>
        <p:nvCxnSpPr>
          <p:cNvPr id="15" name="직선 화살표 연결선 14"/>
          <p:cNvCxnSpPr/>
          <p:nvPr/>
        </p:nvCxnSpPr>
        <p:spPr>
          <a:xfrm flipH="1">
            <a:off x="3227174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4156246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456696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문제점</a:t>
            </a:r>
            <a:endParaRPr lang="en-US" altLang="ko-KR" dirty="0"/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을 이전에 했던 것 같이 반복하면 다음과 같은 문제가</a:t>
            </a:r>
            <a:br>
              <a:rPr lang="en-US" altLang="ko-KR" dirty="0"/>
            </a:br>
            <a:r>
              <a:rPr lang="ko-KR" altLang="en-US" dirty="0"/>
              <a:t>발생할 수 있다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1727152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2656224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5" name="직선 화살표 연결선 4"/>
          <p:cNvCxnSpPr>
            <a:stCxn id="8" idx="2"/>
            <a:endCxn id="28" idx="6"/>
          </p:cNvCxnSpPr>
          <p:nvPr/>
        </p:nvCxnSpPr>
        <p:spPr>
          <a:xfrm flipH="1">
            <a:off x="2298102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타원 10"/>
          <p:cNvSpPr/>
          <p:nvPr/>
        </p:nvSpPr>
        <p:spPr>
          <a:xfrm>
            <a:off x="3585296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4514368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5443440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6372512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5" name="직선 화살표 연결선 14"/>
          <p:cNvCxnSpPr/>
          <p:nvPr/>
        </p:nvCxnSpPr>
        <p:spPr>
          <a:xfrm flipH="1">
            <a:off x="3227174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4156246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>
            <a:off x="5085318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6014390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7225379" y="4755581"/>
            <a:ext cx="788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………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251174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문제점</a:t>
            </a:r>
            <a:endParaRPr lang="en-US" altLang="ko-KR" dirty="0"/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을 이전에 했던 것 같이 반복하면 다음과 같은 문제가</a:t>
            </a:r>
            <a:br>
              <a:rPr lang="en-US" altLang="ko-KR" dirty="0"/>
            </a:br>
            <a:r>
              <a:rPr lang="ko-KR" altLang="en-US" dirty="0"/>
              <a:t>발생할 수 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아래와 같은 두 집합이 있을 때</a:t>
            </a:r>
            <a:r>
              <a:rPr lang="en-US" altLang="ko-KR" dirty="0"/>
              <a:t>, Union</a:t>
            </a:r>
            <a:r>
              <a:rPr lang="ko-KR" altLang="en-US" dirty="0"/>
              <a:t>을 하고자 하면 </a:t>
            </a:r>
            <a:r>
              <a:rPr lang="en-US" altLang="ko-KR" dirty="0"/>
              <a:t>Find </a:t>
            </a:r>
            <a:r>
              <a:rPr lang="ko-KR" altLang="en-US" dirty="0"/>
              <a:t>연산에서</a:t>
            </a:r>
            <a:br>
              <a:rPr lang="en-US" altLang="ko-KR" dirty="0"/>
            </a:br>
            <a:r>
              <a:rPr lang="ko-KR" altLang="en-US" dirty="0"/>
              <a:t>높은 시간 복잡도로 오래 걸릴 수 있다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1727152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2656224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5" name="직선 화살표 연결선 4"/>
          <p:cNvCxnSpPr>
            <a:stCxn id="8" idx="2"/>
            <a:endCxn id="28" idx="6"/>
          </p:cNvCxnSpPr>
          <p:nvPr/>
        </p:nvCxnSpPr>
        <p:spPr>
          <a:xfrm flipH="1">
            <a:off x="2298102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타원 10"/>
          <p:cNvSpPr/>
          <p:nvPr/>
        </p:nvSpPr>
        <p:spPr>
          <a:xfrm>
            <a:off x="3585296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4514368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5443440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6372512" y="467196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5" name="직선 화살표 연결선 14"/>
          <p:cNvCxnSpPr/>
          <p:nvPr/>
        </p:nvCxnSpPr>
        <p:spPr>
          <a:xfrm flipH="1">
            <a:off x="3227174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4156246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>
            <a:off x="5085318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6014390" y="4940247"/>
            <a:ext cx="3581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7225379" y="4755581"/>
            <a:ext cx="788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………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366884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최적화</a:t>
            </a:r>
            <a:endParaRPr lang="en-US" altLang="ko-KR" dirty="0"/>
          </a:p>
          <a:p>
            <a:pPr lvl="1"/>
            <a:r>
              <a:rPr lang="ko-KR" altLang="en-US" dirty="0"/>
              <a:t>이전 슬라이드와 같이 트리가 균형을 이루지 않고 한쪽에만 너무나</a:t>
            </a:r>
            <a:br>
              <a:rPr lang="en-US" altLang="ko-KR" dirty="0"/>
            </a:br>
            <a:r>
              <a:rPr lang="ko-KR" altLang="en-US" dirty="0"/>
              <a:t>쏠리게 되는 것은 </a:t>
            </a:r>
            <a:r>
              <a:rPr lang="en-US" altLang="ko-KR" dirty="0"/>
              <a:t>Union</a:t>
            </a:r>
            <a:r>
              <a:rPr lang="ko-KR" altLang="en-US" dirty="0"/>
              <a:t>시 구해야 하는 </a:t>
            </a:r>
            <a:r>
              <a:rPr lang="en-US" altLang="ko-KR" dirty="0"/>
              <a:t>root</a:t>
            </a:r>
            <a:r>
              <a:rPr lang="ko-KR" altLang="en-US" dirty="0"/>
              <a:t>를 찾기 위해 너무나 많은</a:t>
            </a:r>
            <a:br>
              <a:rPr lang="en-US" altLang="ko-KR" dirty="0"/>
            </a:br>
            <a:r>
              <a:rPr lang="ko-KR" altLang="en-US" dirty="0"/>
              <a:t>시간이 소요됨</a:t>
            </a:r>
            <a:endParaRPr lang="en-US" altLang="ko-KR" dirty="0"/>
          </a:p>
          <a:p>
            <a:pPr lvl="1"/>
            <a:r>
              <a:rPr lang="en-US" altLang="ko-KR" dirty="0"/>
              <a:t>Path Compression </a:t>
            </a:r>
            <a:r>
              <a:rPr lang="ko-KR" altLang="en-US" dirty="0"/>
              <a:t>알고리즘을 적용한다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7905504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Path Compression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경로를 압축</a:t>
            </a:r>
            <a:endParaRPr lang="en-US" altLang="ko-KR" dirty="0"/>
          </a:p>
          <a:p>
            <a:pPr lvl="1"/>
            <a:r>
              <a:rPr lang="en-US" altLang="ko-KR" dirty="0"/>
              <a:t>Find</a:t>
            </a:r>
            <a:r>
              <a:rPr lang="ko-KR" altLang="en-US" dirty="0"/>
              <a:t>는 단순히 어떤 원소가 어느 집합에 속하고 있는지 알려주는 함수</a:t>
            </a:r>
            <a:endParaRPr lang="en-US" altLang="ko-KR" dirty="0"/>
          </a:p>
          <a:p>
            <a:pPr lvl="1"/>
            <a:r>
              <a:rPr lang="ko-KR" altLang="en-US" dirty="0"/>
              <a:t>즉</a:t>
            </a:r>
            <a:r>
              <a:rPr lang="en-US" altLang="ko-KR" dirty="0"/>
              <a:t>, root</a:t>
            </a:r>
            <a:r>
              <a:rPr lang="ko-KR" altLang="en-US" dirty="0"/>
              <a:t>만 찾으면 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만약 어떤 집합의 모든 원소가 </a:t>
            </a:r>
            <a:r>
              <a:rPr lang="en-US" altLang="ko-KR" dirty="0"/>
              <a:t>depth</a:t>
            </a:r>
            <a:r>
              <a:rPr lang="ko-KR" altLang="en-US" dirty="0"/>
              <a:t>가 </a:t>
            </a:r>
            <a:r>
              <a:rPr lang="en-US" altLang="ko-KR" dirty="0"/>
              <a:t>1</a:t>
            </a:r>
            <a:r>
              <a:rPr lang="ko-KR" altLang="en-US" dirty="0"/>
              <a:t>이라면</a:t>
            </a:r>
            <a:r>
              <a:rPr lang="en-US" altLang="ko-KR" dirty="0"/>
              <a:t>?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31316" y="4152403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Union(502, 902)</a:t>
            </a:r>
            <a:endParaRPr lang="ko-KR" altLang="en-US" dirty="0"/>
          </a:p>
        </p:txBody>
      </p:sp>
      <p:grpSp>
        <p:nvGrpSpPr>
          <p:cNvPr id="59" name="그룹 58"/>
          <p:cNvGrpSpPr/>
          <p:nvPr/>
        </p:nvGrpSpPr>
        <p:grpSpPr>
          <a:xfrm>
            <a:off x="798080" y="4152403"/>
            <a:ext cx="10838961" cy="1550110"/>
            <a:chOff x="798080" y="4152403"/>
            <a:chExt cx="10838961" cy="1550110"/>
          </a:xfrm>
        </p:grpSpPr>
        <p:sp>
          <p:nvSpPr>
            <p:cNvPr id="5" name="타원 4"/>
            <p:cNvSpPr/>
            <p:nvPr/>
          </p:nvSpPr>
          <p:spPr>
            <a:xfrm>
              <a:off x="2441124" y="4152403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6" name="타원 5"/>
            <p:cNvSpPr/>
            <p:nvPr/>
          </p:nvSpPr>
          <p:spPr>
            <a:xfrm>
              <a:off x="798080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8" name="타원 7"/>
            <p:cNvSpPr/>
            <p:nvPr/>
          </p:nvSpPr>
          <p:spPr>
            <a:xfrm>
              <a:off x="1369030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9" name="타원 8"/>
            <p:cNvSpPr/>
            <p:nvPr/>
          </p:nvSpPr>
          <p:spPr>
            <a:xfrm>
              <a:off x="1939980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006737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500</a:t>
              </a:r>
              <a:endParaRPr lang="ko-KR" altLang="en-US" sz="1100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3577687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501</a:t>
              </a:r>
              <a:endParaRPr lang="ko-KR" altLang="en-US" sz="1100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4148637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502</a:t>
              </a:r>
              <a:endParaRPr lang="ko-KR" altLang="en-US" sz="1200" dirty="0"/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2556914" y="5249568"/>
              <a:ext cx="3834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…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9358578" y="4152403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503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7715534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504</a:t>
              </a:r>
              <a:endParaRPr lang="ko-KR" altLang="en-US" sz="1100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8286484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505</a:t>
              </a:r>
              <a:endParaRPr lang="ko-KR" altLang="en-US" sz="1100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8857434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506</a:t>
              </a:r>
              <a:endParaRPr lang="ko-KR" altLang="en-US" sz="1100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9924191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900</a:t>
              </a:r>
              <a:endParaRPr lang="ko-KR" altLang="en-US" sz="1100" dirty="0"/>
            </a:p>
          </p:txBody>
        </p:sp>
        <p:sp>
          <p:nvSpPr>
            <p:cNvPr id="18" name="타원 17"/>
            <p:cNvSpPr/>
            <p:nvPr/>
          </p:nvSpPr>
          <p:spPr>
            <a:xfrm>
              <a:off x="10495141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901</a:t>
              </a:r>
              <a:endParaRPr lang="ko-KR" altLang="en-US" sz="1100" dirty="0"/>
            </a:p>
          </p:txBody>
        </p:sp>
        <p:sp>
          <p:nvSpPr>
            <p:cNvPr id="19" name="타원 18"/>
            <p:cNvSpPr/>
            <p:nvPr/>
          </p:nvSpPr>
          <p:spPr>
            <a:xfrm>
              <a:off x="11066091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902</a:t>
              </a:r>
              <a:endParaRPr lang="ko-KR" altLang="en-US" sz="1100" dirty="0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9474368" y="5249568"/>
              <a:ext cx="3834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…</a:t>
              </a:r>
              <a:endParaRPr lang="ko-KR" altLang="en-US" dirty="0"/>
            </a:p>
          </p:txBody>
        </p:sp>
        <p:cxnSp>
          <p:nvCxnSpPr>
            <p:cNvPr id="25" name="직선 화살표 연결선 24"/>
            <p:cNvCxnSpPr>
              <a:cxnSpLocks/>
              <a:stCxn id="5" idx="1"/>
              <a:endCxn id="6" idx="0"/>
            </p:cNvCxnSpPr>
            <p:nvPr/>
          </p:nvCxnSpPr>
          <p:spPr>
            <a:xfrm flipH="1">
              <a:off x="1083555" y="4230980"/>
              <a:ext cx="1441183" cy="934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/>
            <p:cNvCxnSpPr>
              <a:cxnSpLocks/>
              <a:stCxn id="5" idx="2"/>
              <a:endCxn id="8" idx="0"/>
            </p:cNvCxnSpPr>
            <p:nvPr/>
          </p:nvCxnSpPr>
          <p:spPr>
            <a:xfrm flipH="1">
              <a:off x="1654505" y="4420682"/>
              <a:ext cx="786619" cy="745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/>
            <p:cNvCxnSpPr>
              <a:stCxn id="5" idx="3"/>
              <a:endCxn id="9" idx="0"/>
            </p:cNvCxnSpPr>
            <p:nvPr/>
          </p:nvCxnSpPr>
          <p:spPr>
            <a:xfrm flipH="1">
              <a:off x="2225455" y="4610384"/>
              <a:ext cx="299283" cy="555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/>
            <p:cNvCxnSpPr>
              <a:stCxn id="5" idx="5"/>
              <a:endCxn id="10" idx="0"/>
            </p:cNvCxnSpPr>
            <p:nvPr/>
          </p:nvCxnSpPr>
          <p:spPr>
            <a:xfrm>
              <a:off x="2928460" y="4610384"/>
              <a:ext cx="363752" cy="555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/>
            <p:cNvCxnSpPr>
              <a:stCxn id="5" idx="6"/>
              <a:endCxn id="11" idx="0"/>
            </p:cNvCxnSpPr>
            <p:nvPr/>
          </p:nvCxnSpPr>
          <p:spPr>
            <a:xfrm>
              <a:off x="3012074" y="4420682"/>
              <a:ext cx="851088" cy="745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/>
            <p:cNvCxnSpPr>
              <a:stCxn id="5" idx="7"/>
              <a:endCxn id="12" idx="0"/>
            </p:cNvCxnSpPr>
            <p:nvPr/>
          </p:nvCxnSpPr>
          <p:spPr>
            <a:xfrm>
              <a:off x="2928460" y="4230980"/>
              <a:ext cx="1505652" cy="934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화살표 연결선 46"/>
            <p:cNvCxnSpPr>
              <a:stCxn id="13" idx="3"/>
              <a:endCxn id="16" idx="0"/>
            </p:cNvCxnSpPr>
            <p:nvPr/>
          </p:nvCxnSpPr>
          <p:spPr>
            <a:xfrm flipH="1">
              <a:off x="9142909" y="4610384"/>
              <a:ext cx="299283" cy="555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화살표 연결선 48"/>
            <p:cNvCxnSpPr>
              <a:stCxn id="13" idx="2"/>
              <a:endCxn id="15" idx="0"/>
            </p:cNvCxnSpPr>
            <p:nvPr/>
          </p:nvCxnSpPr>
          <p:spPr>
            <a:xfrm flipH="1">
              <a:off x="8571959" y="4420682"/>
              <a:ext cx="786619" cy="745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/>
            <p:cNvCxnSpPr>
              <a:cxnSpLocks/>
              <a:stCxn id="13" idx="1"/>
              <a:endCxn id="14" idx="0"/>
            </p:cNvCxnSpPr>
            <p:nvPr/>
          </p:nvCxnSpPr>
          <p:spPr>
            <a:xfrm flipH="1">
              <a:off x="8001009" y="4230980"/>
              <a:ext cx="1441183" cy="934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/>
            <p:cNvCxnSpPr>
              <a:stCxn id="13" idx="5"/>
              <a:endCxn id="17" idx="0"/>
            </p:cNvCxnSpPr>
            <p:nvPr/>
          </p:nvCxnSpPr>
          <p:spPr>
            <a:xfrm>
              <a:off x="9845914" y="4610384"/>
              <a:ext cx="363752" cy="555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화살표 연결선 55"/>
            <p:cNvCxnSpPr>
              <a:stCxn id="13" idx="6"/>
              <a:endCxn id="18" idx="0"/>
            </p:cNvCxnSpPr>
            <p:nvPr/>
          </p:nvCxnSpPr>
          <p:spPr>
            <a:xfrm>
              <a:off x="9929528" y="4420682"/>
              <a:ext cx="851088" cy="745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화살표 연결선 57"/>
            <p:cNvCxnSpPr>
              <a:stCxn id="13" idx="7"/>
              <a:endCxn id="19" idx="0"/>
            </p:cNvCxnSpPr>
            <p:nvPr/>
          </p:nvCxnSpPr>
          <p:spPr>
            <a:xfrm>
              <a:off x="9845914" y="4230980"/>
              <a:ext cx="1505652" cy="934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67233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Path Compression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경로를 압축</a:t>
            </a:r>
            <a:endParaRPr lang="en-US" altLang="ko-KR" dirty="0"/>
          </a:p>
          <a:p>
            <a:pPr lvl="1"/>
            <a:r>
              <a:rPr lang="en-US" altLang="ko-KR" dirty="0"/>
              <a:t>Find</a:t>
            </a:r>
            <a:r>
              <a:rPr lang="ko-KR" altLang="en-US" dirty="0"/>
              <a:t>는 단순히 어떤 원소가 어느 집합에 속하고 있는지 알려주는 함수</a:t>
            </a:r>
            <a:endParaRPr lang="en-US" altLang="ko-KR" dirty="0"/>
          </a:p>
          <a:p>
            <a:pPr lvl="1"/>
            <a:r>
              <a:rPr lang="ko-KR" altLang="en-US" dirty="0"/>
              <a:t>즉</a:t>
            </a:r>
            <a:r>
              <a:rPr lang="en-US" altLang="ko-KR" dirty="0"/>
              <a:t>, root</a:t>
            </a:r>
            <a:r>
              <a:rPr lang="ko-KR" altLang="en-US" dirty="0"/>
              <a:t>만 찾으면 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만약 어떤 집합의 모든 원소가 </a:t>
            </a:r>
            <a:r>
              <a:rPr lang="en-US" altLang="ko-KR" dirty="0"/>
              <a:t>depth</a:t>
            </a:r>
            <a:r>
              <a:rPr lang="ko-KR" altLang="en-US" dirty="0"/>
              <a:t>가 </a:t>
            </a:r>
            <a:r>
              <a:rPr lang="en-US" altLang="ko-KR" dirty="0"/>
              <a:t>1</a:t>
            </a:r>
            <a:r>
              <a:rPr lang="ko-KR" altLang="en-US" dirty="0"/>
              <a:t>이라면</a:t>
            </a:r>
            <a:r>
              <a:rPr lang="en-US" altLang="ko-KR" dirty="0"/>
              <a:t>?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31316" y="4152403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Union(502, 902)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781592" y="4884168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Find(502)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781592" y="5361162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Find(902)</a:t>
            </a:r>
            <a:endParaRPr lang="ko-KR" altLang="en-US" dirty="0"/>
          </a:p>
        </p:txBody>
      </p:sp>
      <p:grpSp>
        <p:nvGrpSpPr>
          <p:cNvPr id="24" name="그룹 23"/>
          <p:cNvGrpSpPr/>
          <p:nvPr/>
        </p:nvGrpSpPr>
        <p:grpSpPr>
          <a:xfrm>
            <a:off x="798080" y="4152403"/>
            <a:ext cx="10838961" cy="1550110"/>
            <a:chOff x="798080" y="4152403"/>
            <a:chExt cx="10838961" cy="1550110"/>
          </a:xfrm>
        </p:grpSpPr>
        <p:sp>
          <p:nvSpPr>
            <p:cNvPr id="25" name="타원 24"/>
            <p:cNvSpPr/>
            <p:nvPr/>
          </p:nvSpPr>
          <p:spPr>
            <a:xfrm>
              <a:off x="2441124" y="4152403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8080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1369030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8" name="타원 27"/>
            <p:cNvSpPr/>
            <p:nvPr/>
          </p:nvSpPr>
          <p:spPr>
            <a:xfrm>
              <a:off x="1939980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9" name="타원 28"/>
            <p:cNvSpPr/>
            <p:nvPr/>
          </p:nvSpPr>
          <p:spPr>
            <a:xfrm>
              <a:off x="3006737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500</a:t>
              </a:r>
              <a:endParaRPr lang="ko-KR" altLang="en-US" sz="1100" dirty="0"/>
            </a:p>
          </p:txBody>
        </p:sp>
        <p:sp>
          <p:nvSpPr>
            <p:cNvPr id="30" name="타원 29"/>
            <p:cNvSpPr/>
            <p:nvPr/>
          </p:nvSpPr>
          <p:spPr>
            <a:xfrm>
              <a:off x="3577687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501</a:t>
              </a:r>
              <a:endParaRPr lang="ko-KR" altLang="en-US" sz="1100" dirty="0"/>
            </a:p>
          </p:txBody>
        </p:sp>
        <p:sp>
          <p:nvSpPr>
            <p:cNvPr id="31" name="타원 30"/>
            <p:cNvSpPr/>
            <p:nvPr/>
          </p:nvSpPr>
          <p:spPr>
            <a:xfrm>
              <a:off x="4148637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502</a:t>
              </a:r>
              <a:endParaRPr lang="ko-KR" altLang="en-US" sz="1200" dirty="0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2556914" y="5249568"/>
              <a:ext cx="3834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…</a:t>
              </a:r>
              <a:endParaRPr lang="ko-KR" altLang="en-US" dirty="0"/>
            </a:p>
          </p:txBody>
        </p:sp>
        <p:sp>
          <p:nvSpPr>
            <p:cNvPr id="33" name="타원 32"/>
            <p:cNvSpPr/>
            <p:nvPr/>
          </p:nvSpPr>
          <p:spPr>
            <a:xfrm>
              <a:off x="9358578" y="4152403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503</a:t>
              </a:r>
              <a:endParaRPr lang="ko-KR" altLang="en-US" dirty="0"/>
            </a:p>
          </p:txBody>
        </p:sp>
        <p:sp>
          <p:nvSpPr>
            <p:cNvPr id="34" name="타원 33"/>
            <p:cNvSpPr/>
            <p:nvPr/>
          </p:nvSpPr>
          <p:spPr>
            <a:xfrm>
              <a:off x="7715534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504</a:t>
              </a:r>
              <a:endParaRPr lang="ko-KR" altLang="en-US" sz="1100" dirty="0"/>
            </a:p>
          </p:txBody>
        </p:sp>
        <p:sp>
          <p:nvSpPr>
            <p:cNvPr id="35" name="타원 34"/>
            <p:cNvSpPr/>
            <p:nvPr/>
          </p:nvSpPr>
          <p:spPr>
            <a:xfrm>
              <a:off x="8286484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505</a:t>
              </a:r>
              <a:endParaRPr lang="ko-KR" altLang="en-US" sz="1100" dirty="0"/>
            </a:p>
          </p:txBody>
        </p:sp>
        <p:sp>
          <p:nvSpPr>
            <p:cNvPr id="36" name="타원 35"/>
            <p:cNvSpPr/>
            <p:nvPr/>
          </p:nvSpPr>
          <p:spPr>
            <a:xfrm>
              <a:off x="8857434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506</a:t>
              </a:r>
              <a:endParaRPr lang="ko-KR" altLang="en-US" sz="1100" dirty="0"/>
            </a:p>
          </p:txBody>
        </p:sp>
        <p:sp>
          <p:nvSpPr>
            <p:cNvPr id="37" name="타원 36"/>
            <p:cNvSpPr/>
            <p:nvPr/>
          </p:nvSpPr>
          <p:spPr>
            <a:xfrm>
              <a:off x="9924191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900</a:t>
              </a:r>
              <a:endParaRPr lang="ko-KR" altLang="en-US" sz="1100" dirty="0"/>
            </a:p>
          </p:txBody>
        </p:sp>
        <p:sp>
          <p:nvSpPr>
            <p:cNvPr id="38" name="타원 37"/>
            <p:cNvSpPr/>
            <p:nvPr/>
          </p:nvSpPr>
          <p:spPr>
            <a:xfrm>
              <a:off x="10495141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901</a:t>
              </a:r>
              <a:endParaRPr lang="ko-KR" altLang="en-US" sz="1100" dirty="0"/>
            </a:p>
          </p:txBody>
        </p:sp>
        <p:sp>
          <p:nvSpPr>
            <p:cNvPr id="39" name="타원 38"/>
            <p:cNvSpPr/>
            <p:nvPr/>
          </p:nvSpPr>
          <p:spPr>
            <a:xfrm>
              <a:off x="11066091" y="5165955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/>
                <a:t>902</a:t>
              </a:r>
              <a:endParaRPr lang="ko-KR" altLang="en-US" sz="1100" dirty="0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9474368" y="5249568"/>
              <a:ext cx="38343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…</a:t>
              </a:r>
              <a:endParaRPr lang="ko-KR" altLang="en-US" dirty="0"/>
            </a:p>
          </p:txBody>
        </p:sp>
        <p:cxnSp>
          <p:nvCxnSpPr>
            <p:cNvPr id="41" name="직선 화살표 연결선 40"/>
            <p:cNvCxnSpPr>
              <a:cxnSpLocks/>
              <a:stCxn id="25" idx="1"/>
              <a:endCxn id="26" idx="0"/>
            </p:cNvCxnSpPr>
            <p:nvPr/>
          </p:nvCxnSpPr>
          <p:spPr>
            <a:xfrm flipH="1">
              <a:off x="1083555" y="4230980"/>
              <a:ext cx="1441183" cy="934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/>
            <p:cNvCxnSpPr>
              <a:cxnSpLocks/>
              <a:stCxn id="25" idx="2"/>
              <a:endCxn id="27" idx="0"/>
            </p:cNvCxnSpPr>
            <p:nvPr/>
          </p:nvCxnSpPr>
          <p:spPr>
            <a:xfrm flipH="1">
              <a:off x="1654505" y="4420682"/>
              <a:ext cx="786619" cy="745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/>
            <p:cNvCxnSpPr>
              <a:stCxn id="25" idx="3"/>
              <a:endCxn id="28" idx="0"/>
            </p:cNvCxnSpPr>
            <p:nvPr/>
          </p:nvCxnSpPr>
          <p:spPr>
            <a:xfrm flipH="1">
              <a:off x="2225455" y="4610384"/>
              <a:ext cx="299283" cy="555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화살표 연결선 43"/>
            <p:cNvCxnSpPr>
              <a:stCxn id="25" idx="5"/>
              <a:endCxn id="29" idx="0"/>
            </p:cNvCxnSpPr>
            <p:nvPr/>
          </p:nvCxnSpPr>
          <p:spPr>
            <a:xfrm>
              <a:off x="2928460" y="4610384"/>
              <a:ext cx="363752" cy="555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화살표 연결선 44"/>
            <p:cNvCxnSpPr>
              <a:stCxn id="25" idx="6"/>
              <a:endCxn id="30" idx="0"/>
            </p:cNvCxnSpPr>
            <p:nvPr/>
          </p:nvCxnSpPr>
          <p:spPr>
            <a:xfrm>
              <a:off x="3012074" y="4420682"/>
              <a:ext cx="851088" cy="745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화살표 연결선 45"/>
            <p:cNvCxnSpPr>
              <a:stCxn id="25" idx="7"/>
              <a:endCxn id="31" idx="0"/>
            </p:cNvCxnSpPr>
            <p:nvPr/>
          </p:nvCxnSpPr>
          <p:spPr>
            <a:xfrm>
              <a:off x="2928460" y="4230980"/>
              <a:ext cx="1505652" cy="934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화살표 연결선 46"/>
            <p:cNvCxnSpPr>
              <a:stCxn id="33" idx="3"/>
              <a:endCxn id="36" idx="0"/>
            </p:cNvCxnSpPr>
            <p:nvPr/>
          </p:nvCxnSpPr>
          <p:spPr>
            <a:xfrm flipH="1">
              <a:off x="9142909" y="4610384"/>
              <a:ext cx="299283" cy="555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화살표 연결선 47"/>
            <p:cNvCxnSpPr>
              <a:stCxn id="33" idx="2"/>
              <a:endCxn id="35" idx="0"/>
            </p:cNvCxnSpPr>
            <p:nvPr/>
          </p:nvCxnSpPr>
          <p:spPr>
            <a:xfrm flipH="1">
              <a:off x="8571959" y="4420682"/>
              <a:ext cx="786619" cy="745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화살표 연결선 48"/>
            <p:cNvCxnSpPr>
              <a:cxnSpLocks/>
              <a:stCxn id="33" idx="1"/>
              <a:endCxn id="34" idx="0"/>
            </p:cNvCxnSpPr>
            <p:nvPr/>
          </p:nvCxnSpPr>
          <p:spPr>
            <a:xfrm flipH="1">
              <a:off x="8001009" y="4230980"/>
              <a:ext cx="1441183" cy="934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/>
            <p:cNvCxnSpPr>
              <a:stCxn id="33" idx="5"/>
              <a:endCxn id="37" idx="0"/>
            </p:cNvCxnSpPr>
            <p:nvPr/>
          </p:nvCxnSpPr>
          <p:spPr>
            <a:xfrm>
              <a:off x="9845914" y="4610384"/>
              <a:ext cx="363752" cy="555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화살표 연결선 50"/>
            <p:cNvCxnSpPr>
              <a:stCxn id="33" idx="6"/>
              <a:endCxn id="38" idx="0"/>
            </p:cNvCxnSpPr>
            <p:nvPr/>
          </p:nvCxnSpPr>
          <p:spPr>
            <a:xfrm>
              <a:off x="9929528" y="4420682"/>
              <a:ext cx="851088" cy="7452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/>
            <p:cNvCxnSpPr>
              <a:stCxn id="33" idx="7"/>
              <a:endCxn id="39" idx="0"/>
            </p:cNvCxnSpPr>
            <p:nvPr/>
          </p:nvCxnSpPr>
          <p:spPr>
            <a:xfrm>
              <a:off x="9845914" y="4230980"/>
              <a:ext cx="1505652" cy="934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495117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Path Compression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Path</a:t>
            </a:r>
            <a:r>
              <a:rPr lang="ko-KR" altLang="en-US" dirty="0"/>
              <a:t> </a:t>
            </a:r>
            <a:r>
              <a:rPr lang="en-US" altLang="ko-KR" dirty="0"/>
              <a:t>Compression</a:t>
            </a:r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시에 </a:t>
            </a:r>
            <a:r>
              <a:rPr lang="en-US" altLang="ko-KR" dirty="0"/>
              <a:t>root</a:t>
            </a:r>
            <a:r>
              <a:rPr lang="ko-KR" altLang="en-US" dirty="0"/>
              <a:t>를 찾아 방문했던 모든 노드들을 </a:t>
            </a:r>
            <a:r>
              <a:rPr lang="en-US" altLang="ko-KR" dirty="0"/>
              <a:t>root</a:t>
            </a:r>
            <a:r>
              <a:rPr lang="ko-KR" altLang="en-US" dirty="0"/>
              <a:t>에 바로 붙인다</a:t>
            </a:r>
            <a:r>
              <a:rPr lang="en-US" altLang="ko-KR" dirty="0"/>
              <a:t>.</a:t>
            </a:r>
          </a:p>
        </p:txBody>
      </p:sp>
      <p:sp>
        <p:nvSpPr>
          <p:cNvPr id="53" name="타원 52"/>
          <p:cNvSpPr/>
          <p:nvPr/>
        </p:nvSpPr>
        <p:spPr>
          <a:xfrm>
            <a:off x="2510930" y="2751847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4" name="타원 53"/>
          <p:cNvSpPr/>
          <p:nvPr/>
        </p:nvSpPr>
        <p:spPr>
          <a:xfrm>
            <a:off x="2510930" y="3593405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55" name="타원 54"/>
          <p:cNvSpPr/>
          <p:nvPr/>
        </p:nvSpPr>
        <p:spPr>
          <a:xfrm>
            <a:off x="1939980" y="3593405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56" name="타원 55"/>
          <p:cNvSpPr/>
          <p:nvPr/>
        </p:nvSpPr>
        <p:spPr>
          <a:xfrm>
            <a:off x="3081880" y="3591736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57" name="타원 56"/>
          <p:cNvSpPr/>
          <p:nvPr/>
        </p:nvSpPr>
        <p:spPr>
          <a:xfrm>
            <a:off x="1369030" y="4409051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58" name="타원 57"/>
          <p:cNvSpPr/>
          <p:nvPr/>
        </p:nvSpPr>
        <p:spPr>
          <a:xfrm>
            <a:off x="1939980" y="440175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59" name="타원 58"/>
          <p:cNvSpPr/>
          <p:nvPr/>
        </p:nvSpPr>
        <p:spPr>
          <a:xfrm>
            <a:off x="1369030" y="5283019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60" name="타원 59"/>
          <p:cNvSpPr/>
          <p:nvPr/>
        </p:nvSpPr>
        <p:spPr>
          <a:xfrm>
            <a:off x="3081880" y="439829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3" name="타원 62"/>
          <p:cNvSpPr/>
          <p:nvPr/>
        </p:nvSpPr>
        <p:spPr>
          <a:xfrm>
            <a:off x="798080" y="529031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64" name="타원 63"/>
          <p:cNvSpPr/>
          <p:nvPr/>
        </p:nvSpPr>
        <p:spPr>
          <a:xfrm>
            <a:off x="798080" y="603817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dirty="0"/>
          </a:p>
        </p:txBody>
      </p:sp>
      <p:cxnSp>
        <p:nvCxnSpPr>
          <p:cNvPr id="5" name="직선 화살표 연결선 4"/>
          <p:cNvCxnSpPr>
            <a:stCxn id="53" idx="4"/>
            <a:endCxn id="54" idx="0"/>
          </p:cNvCxnSpPr>
          <p:nvPr/>
        </p:nvCxnSpPr>
        <p:spPr>
          <a:xfrm>
            <a:off x="2796405" y="3288405"/>
            <a:ext cx="0" cy="30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>
            <a:stCxn id="53" idx="3"/>
            <a:endCxn id="55" idx="0"/>
          </p:cNvCxnSpPr>
          <p:nvPr/>
        </p:nvCxnSpPr>
        <p:spPr>
          <a:xfrm flipH="1">
            <a:off x="2225455" y="3209828"/>
            <a:ext cx="369089" cy="383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stCxn id="53" idx="5"/>
            <a:endCxn id="56" idx="0"/>
          </p:cNvCxnSpPr>
          <p:nvPr/>
        </p:nvCxnSpPr>
        <p:spPr>
          <a:xfrm>
            <a:off x="2998266" y="3209828"/>
            <a:ext cx="369089" cy="381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55" idx="4"/>
            <a:endCxn id="58" idx="0"/>
          </p:cNvCxnSpPr>
          <p:nvPr/>
        </p:nvCxnSpPr>
        <p:spPr>
          <a:xfrm>
            <a:off x="2225455" y="4129963"/>
            <a:ext cx="0" cy="271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55" idx="3"/>
            <a:endCxn id="57" idx="0"/>
          </p:cNvCxnSpPr>
          <p:nvPr/>
        </p:nvCxnSpPr>
        <p:spPr>
          <a:xfrm flipH="1">
            <a:off x="1654505" y="4051386"/>
            <a:ext cx="369089" cy="357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56" idx="4"/>
            <a:endCxn id="60" idx="0"/>
          </p:cNvCxnSpPr>
          <p:nvPr/>
        </p:nvCxnSpPr>
        <p:spPr>
          <a:xfrm>
            <a:off x="3367355" y="4128294"/>
            <a:ext cx="0" cy="269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57" idx="3"/>
            <a:endCxn id="63" idx="0"/>
          </p:cNvCxnSpPr>
          <p:nvPr/>
        </p:nvCxnSpPr>
        <p:spPr>
          <a:xfrm flipH="1">
            <a:off x="1083555" y="4867032"/>
            <a:ext cx="369089" cy="423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>
            <a:cxnSpLocks/>
            <a:stCxn id="57" idx="4"/>
            <a:endCxn id="59" idx="0"/>
          </p:cNvCxnSpPr>
          <p:nvPr/>
        </p:nvCxnSpPr>
        <p:spPr>
          <a:xfrm>
            <a:off x="1654505" y="4945609"/>
            <a:ext cx="0" cy="337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stCxn id="63" idx="4"/>
            <a:endCxn id="64" idx="0"/>
          </p:cNvCxnSpPr>
          <p:nvPr/>
        </p:nvCxnSpPr>
        <p:spPr>
          <a:xfrm>
            <a:off x="1083555" y="5826876"/>
            <a:ext cx="0" cy="211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12643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119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Path Compression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Path</a:t>
            </a:r>
            <a:r>
              <a:rPr lang="ko-KR" altLang="en-US" dirty="0"/>
              <a:t> </a:t>
            </a:r>
            <a:r>
              <a:rPr lang="en-US" altLang="ko-KR" dirty="0"/>
              <a:t>Compression</a:t>
            </a:r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시에 </a:t>
            </a:r>
            <a:r>
              <a:rPr lang="en-US" altLang="ko-KR" dirty="0"/>
              <a:t>root</a:t>
            </a:r>
            <a:r>
              <a:rPr lang="ko-KR" altLang="en-US" dirty="0"/>
              <a:t>를 찾아 방문했던 모든 노드들을 </a:t>
            </a:r>
            <a:r>
              <a:rPr lang="en-US" altLang="ko-KR" dirty="0"/>
              <a:t>root</a:t>
            </a:r>
            <a:r>
              <a:rPr lang="ko-KR" altLang="en-US" dirty="0"/>
              <a:t>에 바로 붙인다</a:t>
            </a:r>
            <a:r>
              <a:rPr lang="en-US" altLang="ko-KR" dirty="0"/>
              <a:t>.</a:t>
            </a:r>
          </a:p>
        </p:txBody>
      </p:sp>
      <p:sp>
        <p:nvSpPr>
          <p:cNvPr id="53" name="타원 52"/>
          <p:cNvSpPr/>
          <p:nvPr/>
        </p:nvSpPr>
        <p:spPr>
          <a:xfrm>
            <a:off x="2510930" y="2751847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4" name="타원 53"/>
          <p:cNvSpPr/>
          <p:nvPr/>
        </p:nvSpPr>
        <p:spPr>
          <a:xfrm>
            <a:off x="2510930" y="3593405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55" name="타원 54"/>
          <p:cNvSpPr/>
          <p:nvPr/>
        </p:nvSpPr>
        <p:spPr>
          <a:xfrm>
            <a:off x="1939980" y="3593405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56" name="타원 55"/>
          <p:cNvSpPr/>
          <p:nvPr/>
        </p:nvSpPr>
        <p:spPr>
          <a:xfrm>
            <a:off x="3081880" y="3591736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57" name="타원 56"/>
          <p:cNvSpPr/>
          <p:nvPr/>
        </p:nvSpPr>
        <p:spPr>
          <a:xfrm>
            <a:off x="1369030" y="4409051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58" name="타원 57"/>
          <p:cNvSpPr/>
          <p:nvPr/>
        </p:nvSpPr>
        <p:spPr>
          <a:xfrm>
            <a:off x="1939980" y="440175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59" name="타원 58"/>
          <p:cNvSpPr/>
          <p:nvPr/>
        </p:nvSpPr>
        <p:spPr>
          <a:xfrm>
            <a:off x="1369030" y="5283019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60" name="타원 59"/>
          <p:cNvSpPr/>
          <p:nvPr/>
        </p:nvSpPr>
        <p:spPr>
          <a:xfrm>
            <a:off x="3081880" y="439829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3" name="타원 62"/>
          <p:cNvSpPr/>
          <p:nvPr/>
        </p:nvSpPr>
        <p:spPr>
          <a:xfrm>
            <a:off x="798080" y="5290318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64" name="타원 63"/>
          <p:cNvSpPr/>
          <p:nvPr/>
        </p:nvSpPr>
        <p:spPr>
          <a:xfrm>
            <a:off x="798080" y="6038172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dirty="0"/>
          </a:p>
        </p:txBody>
      </p:sp>
      <p:cxnSp>
        <p:nvCxnSpPr>
          <p:cNvPr id="5" name="직선 화살표 연결선 4"/>
          <p:cNvCxnSpPr>
            <a:stCxn id="53" idx="4"/>
            <a:endCxn id="54" idx="0"/>
          </p:cNvCxnSpPr>
          <p:nvPr/>
        </p:nvCxnSpPr>
        <p:spPr>
          <a:xfrm>
            <a:off x="2796405" y="3288405"/>
            <a:ext cx="0" cy="30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>
            <a:stCxn id="53" idx="3"/>
            <a:endCxn id="55" idx="0"/>
          </p:cNvCxnSpPr>
          <p:nvPr/>
        </p:nvCxnSpPr>
        <p:spPr>
          <a:xfrm flipH="1">
            <a:off x="2225455" y="3209828"/>
            <a:ext cx="369089" cy="383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stCxn id="53" idx="5"/>
            <a:endCxn id="56" idx="0"/>
          </p:cNvCxnSpPr>
          <p:nvPr/>
        </p:nvCxnSpPr>
        <p:spPr>
          <a:xfrm>
            <a:off x="2998266" y="3209828"/>
            <a:ext cx="369089" cy="381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55" idx="4"/>
            <a:endCxn id="58" idx="0"/>
          </p:cNvCxnSpPr>
          <p:nvPr/>
        </p:nvCxnSpPr>
        <p:spPr>
          <a:xfrm>
            <a:off x="2225455" y="4129963"/>
            <a:ext cx="0" cy="271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55" idx="3"/>
            <a:endCxn id="57" idx="0"/>
          </p:cNvCxnSpPr>
          <p:nvPr/>
        </p:nvCxnSpPr>
        <p:spPr>
          <a:xfrm flipH="1">
            <a:off x="1654505" y="4051386"/>
            <a:ext cx="369089" cy="357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56" idx="4"/>
            <a:endCxn id="60" idx="0"/>
          </p:cNvCxnSpPr>
          <p:nvPr/>
        </p:nvCxnSpPr>
        <p:spPr>
          <a:xfrm>
            <a:off x="3367355" y="4128294"/>
            <a:ext cx="0" cy="269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57" idx="3"/>
            <a:endCxn id="63" idx="0"/>
          </p:cNvCxnSpPr>
          <p:nvPr/>
        </p:nvCxnSpPr>
        <p:spPr>
          <a:xfrm flipH="1">
            <a:off x="1083555" y="4867032"/>
            <a:ext cx="369089" cy="423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>
            <a:cxnSpLocks/>
            <a:stCxn id="57" idx="4"/>
            <a:endCxn id="59" idx="0"/>
          </p:cNvCxnSpPr>
          <p:nvPr/>
        </p:nvCxnSpPr>
        <p:spPr>
          <a:xfrm>
            <a:off x="1654505" y="4945609"/>
            <a:ext cx="0" cy="337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cxnSpLocks/>
            <a:stCxn id="63" idx="4"/>
          </p:cNvCxnSpPr>
          <p:nvPr/>
        </p:nvCxnSpPr>
        <p:spPr>
          <a:xfrm>
            <a:off x="1083555" y="5826876"/>
            <a:ext cx="0" cy="211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478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1197654" y="278267"/>
            <a:ext cx="6542087" cy="742950"/>
          </a:xfrm>
        </p:spPr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큐에 </a:t>
            </a:r>
            <a:r>
              <a:rPr lang="en-US" altLang="ko-KR" dirty="0"/>
              <a:t>Indegree</a:t>
            </a:r>
            <a:r>
              <a:rPr lang="ko-KR" altLang="en-US" dirty="0"/>
              <a:t>가 </a:t>
            </a:r>
            <a:r>
              <a:rPr lang="en-US" altLang="ko-KR" dirty="0"/>
              <a:t>0</a:t>
            </a:r>
            <a:r>
              <a:rPr lang="ko-KR" altLang="en-US" dirty="0"/>
              <a:t>인 노드를 넣는다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큐에서 노드를 빼고 난 뒤</a:t>
            </a:r>
            <a:r>
              <a:rPr lang="en-US" altLang="ko-KR" dirty="0"/>
              <a:t>, </a:t>
            </a:r>
            <a:r>
              <a:rPr lang="ko-KR" altLang="en-US" dirty="0"/>
              <a:t>해당 노드에 연결된 모든 </a:t>
            </a:r>
            <a:r>
              <a:rPr lang="ko-KR" altLang="en-US" dirty="0" err="1"/>
              <a:t>엣지를</a:t>
            </a:r>
            <a:r>
              <a:rPr lang="ko-KR" altLang="en-US" dirty="0"/>
              <a:t> 제거한다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 err="1"/>
              <a:t>엣지를</a:t>
            </a:r>
            <a:r>
              <a:rPr lang="ko-KR" altLang="en-US" dirty="0"/>
              <a:t> 제거하고 나서 </a:t>
            </a:r>
            <a:r>
              <a:rPr lang="en-US" altLang="ko-KR" dirty="0"/>
              <a:t>Indegree</a:t>
            </a:r>
            <a:r>
              <a:rPr lang="ko-KR" altLang="en-US" dirty="0"/>
              <a:t>가 </a:t>
            </a:r>
            <a:r>
              <a:rPr lang="en-US" altLang="ko-KR" dirty="0"/>
              <a:t>0</a:t>
            </a:r>
            <a:r>
              <a:rPr lang="ko-KR" altLang="en-US" dirty="0"/>
              <a:t>인 노드들이 있다면</a:t>
            </a:r>
            <a:r>
              <a:rPr lang="en-US" altLang="ko-KR" dirty="0"/>
              <a:t>, </a:t>
            </a:r>
            <a:r>
              <a:rPr lang="ko-KR" altLang="en-US" dirty="0"/>
              <a:t>큐에 넣는다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975780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Path Compression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Path</a:t>
            </a:r>
            <a:r>
              <a:rPr lang="ko-KR" altLang="en-US" dirty="0"/>
              <a:t> </a:t>
            </a:r>
            <a:r>
              <a:rPr lang="en-US" altLang="ko-KR" dirty="0"/>
              <a:t>Compression</a:t>
            </a:r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시에 </a:t>
            </a:r>
            <a:r>
              <a:rPr lang="en-US" altLang="ko-KR" dirty="0"/>
              <a:t>root</a:t>
            </a:r>
            <a:r>
              <a:rPr lang="ko-KR" altLang="en-US" dirty="0"/>
              <a:t>를 찾아 방문했던 모든 노드들을 </a:t>
            </a:r>
            <a:r>
              <a:rPr lang="en-US" altLang="ko-KR" dirty="0"/>
              <a:t>root</a:t>
            </a:r>
            <a:r>
              <a:rPr lang="ko-KR" altLang="en-US" dirty="0"/>
              <a:t>에 바로 붙인다</a:t>
            </a:r>
            <a:r>
              <a:rPr lang="en-US" altLang="ko-KR" dirty="0"/>
              <a:t>.</a:t>
            </a:r>
          </a:p>
        </p:txBody>
      </p:sp>
      <p:sp>
        <p:nvSpPr>
          <p:cNvPr id="53" name="타원 52"/>
          <p:cNvSpPr/>
          <p:nvPr/>
        </p:nvSpPr>
        <p:spPr>
          <a:xfrm>
            <a:off x="2510930" y="2751847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4" name="타원 53"/>
          <p:cNvSpPr/>
          <p:nvPr/>
        </p:nvSpPr>
        <p:spPr>
          <a:xfrm>
            <a:off x="2510930" y="3593405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55" name="타원 54"/>
          <p:cNvSpPr/>
          <p:nvPr/>
        </p:nvSpPr>
        <p:spPr>
          <a:xfrm>
            <a:off x="1939980" y="3593405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56" name="타원 55"/>
          <p:cNvSpPr/>
          <p:nvPr/>
        </p:nvSpPr>
        <p:spPr>
          <a:xfrm>
            <a:off x="3081880" y="3591736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57" name="타원 56"/>
          <p:cNvSpPr/>
          <p:nvPr/>
        </p:nvSpPr>
        <p:spPr>
          <a:xfrm>
            <a:off x="1369030" y="4409051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58" name="타원 57"/>
          <p:cNvSpPr/>
          <p:nvPr/>
        </p:nvSpPr>
        <p:spPr>
          <a:xfrm>
            <a:off x="1939980" y="440175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59" name="타원 58"/>
          <p:cNvSpPr/>
          <p:nvPr/>
        </p:nvSpPr>
        <p:spPr>
          <a:xfrm>
            <a:off x="1369030" y="5283019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60" name="타원 59"/>
          <p:cNvSpPr/>
          <p:nvPr/>
        </p:nvSpPr>
        <p:spPr>
          <a:xfrm>
            <a:off x="3081880" y="439829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3" name="타원 62"/>
          <p:cNvSpPr/>
          <p:nvPr/>
        </p:nvSpPr>
        <p:spPr>
          <a:xfrm>
            <a:off x="798080" y="5290318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64" name="타원 63"/>
          <p:cNvSpPr/>
          <p:nvPr/>
        </p:nvSpPr>
        <p:spPr>
          <a:xfrm>
            <a:off x="798080" y="6038172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dirty="0"/>
          </a:p>
        </p:txBody>
      </p:sp>
      <p:cxnSp>
        <p:nvCxnSpPr>
          <p:cNvPr id="5" name="직선 화살표 연결선 4"/>
          <p:cNvCxnSpPr>
            <a:stCxn id="53" idx="4"/>
            <a:endCxn id="54" idx="0"/>
          </p:cNvCxnSpPr>
          <p:nvPr/>
        </p:nvCxnSpPr>
        <p:spPr>
          <a:xfrm>
            <a:off x="2796405" y="3288405"/>
            <a:ext cx="0" cy="30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>
            <a:stCxn id="53" idx="3"/>
            <a:endCxn id="55" idx="0"/>
          </p:cNvCxnSpPr>
          <p:nvPr/>
        </p:nvCxnSpPr>
        <p:spPr>
          <a:xfrm flipH="1">
            <a:off x="2225455" y="3209828"/>
            <a:ext cx="369089" cy="383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stCxn id="53" idx="5"/>
            <a:endCxn id="56" idx="0"/>
          </p:cNvCxnSpPr>
          <p:nvPr/>
        </p:nvCxnSpPr>
        <p:spPr>
          <a:xfrm>
            <a:off x="2998266" y="3209828"/>
            <a:ext cx="369089" cy="381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55" idx="4"/>
            <a:endCxn id="58" idx="0"/>
          </p:cNvCxnSpPr>
          <p:nvPr/>
        </p:nvCxnSpPr>
        <p:spPr>
          <a:xfrm>
            <a:off x="2225455" y="4129963"/>
            <a:ext cx="0" cy="271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55" idx="3"/>
            <a:endCxn id="57" idx="0"/>
          </p:cNvCxnSpPr>
          <p:nvPr/>
        </p:nvCxnSpPr>
        <p:spPr>
          <a:xfrm flipH="1">
            <a:off x="1654505" y="4051386"/>
            <a:ext cx="369089" cy="357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56" idx="4"/>
            <a:endCxn id="60" idx="0"/>
          </p:cNvCxnSpPr>
          <p:nvPr/>
        </p:nvCxnSpPr>
        <p:spPr>
          <a:xfrm>
            <a:off x="3367355" y="4128294"/>
            <a:ext cx="0" cy="269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57" idx="3"/>
            <a:endCxn id="63" idx="0"/>
          </p:cNvCxnSpPr>
          <p:nvPr/>
        </p:nvCxnSpPr>
        <p:spPr>
          <a:xfrm flipH="1">
            <a:off x="1083555" y="4867032"/>
            <a:ext cx="369089" cy="423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>
            <a:cxnSpLocks/>
            <a:stCxn id="57" idx="4"/>
            <a:endCxn id="59" idx="0"/>
          </p:cNvCxnSpPr>
          <p:nvPr/>
        </p:nvCxnSpPr>
        <p:spPr>
          <a:xfrm>
            <a:off x="1654505" y="4945609"/>
            <a:ext cx="0" cy="337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cxnSpLocks/>
            <a:stCxn id="63" idx="4"/>
          </p:cNvCxnSpPr>
          <p:nvPr/>
        </p:nvCxnSpPr>
        <p:spPr>
          <a:xfrm>
            <a:off x="1083555" y="5826876"/>
            <a:ext cx="0" cy="211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화살표: 오른쪽 3"/>
          <p:cNvSpPr/>
          <p:nvPr/>
        </p:nvSpPr>
        <p:spPr>
          <a:xfrm>
            <a:off x="5557946" y="4263293"/>
            <a:ext cx="1145754" cy="7160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9000019" y="2784171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6" name="타원 25"/>
          <p:cNvSpPr/>
          <p:nvPr/>
        </p:nvSpPr>
        <p:spPr>
          <a:xfrm>
            <a:off x="9868964" y="3593405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7" name="타원 26"/>
          <p:cNvSpPr/>
          <p:nvPr/>
        </p:nvSpPr>
        <p:spPr>
          <a:xfrm>
            <a:off x="9298014" y="3593405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10439914" y="3591736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9" name="타원 28"/>
          <p:cNvSpPr/>
          <p:nvPr/>
        </p:nvSpPr>
        <p:spPr>
          <a:xfrm>
            <a:off x="8727063" y="3627869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0" name="타원 29"/>
          <p:cNvSpPr/>
          <p:nvPr/>
        </p:nvSpPr>
        <p:spPr>
          <a:xfrm>
            <a:off x="9298014" y="440175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8727063" y="439829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10439914" y="439829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8156113" y="3619074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7585162" y="3627869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10</a:t>
            </a:r>
            <a:endParaRPr lang="ko-KR" altLang="en-US" dirty="0"/>
          </a:p>
        </p:txBody>
      </p:sp>
      <p:cxnSp>
        <p:nvCxnSpPr>
          <p:cNvPr id="35" name="직선 화살표 연결선 34"/>
          <p:cNvCxnSpPr>
            <a:cxnSpLocks/>
            <a:stCxn id="25" idx="6"/>
            <a:endCxn id="26" idx="0"/>
          </p:cNvCxnSpPr>
          <p:nvPr/>
        </p:nvCxnSpPr>
        <p:spPr>
          <a:xfrm>
            <a:off x="9570969" y="3052450"/>
            <a:ext cx="583470" cy="540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cxnSpLocks/>
            <a:stCxn id="25" idx="5"/>
            <a:endCxn id="27" idx="0"/>
          </p:cNvCxnSpPr>
          <p:nvPr/>
        </p:nvCxnSpPr>
        <p:spPr>
          <a:xfrm>
            <a:off x="9487355" y="3242152"/>
            <a:ext cx="96134" cy="351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>
            <a:cxnSpLocks/>
            <a:stCxn id="25" idx="7"/>
            <a:endCxn id="28" idx="0"/>
          </p:cNvCxnSpPr>
          <p:nvPr/>
        </p:nvCxnSpPr>
        <p:spPr>
          <a:xfrm>
            <a:off x="9487355" y="2862748"/>
            <a:ext cx="1238034" cy="728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27" idx="4"/>
            <a:endCxn id="30" idx="0"/>
          </p:cNvCxnSpPr>
          <p:nvPr/>
        </p:nvCxnSpPr>
        <p:spPr>
          <a:xfrm>
            <a:off x="9583489" y="4129963"/>
            <a:ext cx="0" cy="271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28" idx="4"/>
            <a:endCxn id="32" idx="0"/>
          </p:cNvCxnSpPr>
          <p:nvPr/>
        </p:nvCxnSpPr>
        <p:spPr>
          <a:xfrm>
            <a:off x="10725389" y="4128294"/>
            <a:ext cx="0" cy="269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cxnSpLocks/>
            <a:stCxn id="29" idx="4"/>
            <a:endCxn id="31" idx="0"/>
          </p:cNvCxnSpPr>
          <p:nvPr/>
        </p:nvCxnSpPr>
        <p:spPr>
          <a:xfrm>
            <a:off x="9012538" y="4164427"/>
            <a:ext cx="0" cy="2338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>
            <a:stCxn id="25" idx="3"/>
            <a:endCxn id="29" idx="0"/>
          </p:cNvCxnSpPr>
          <p:nvPr/>
        </p:nvCxnSpPr>
        <p:spPr>
          <a:xfrm flipH="1">
            <a:off x="9012538" y="3242152"/>
            <a:ext cx="71095" cy="385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>
            <a:stCxn id="25" idx="2"/>
            <a:endCxn id="33" idx="0"/>
          </p:cNvCxnSpPr>
          <p:nvPr/>
        </p:nvCxnSpPr>
        <p:spPr>
          <a:xfrm flipH="1">
            <a:off x="8441588" y="3052450"/>
            <a:ext cx="558431" cy="566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>
            <a:stCxn id="25" idx="1"/>
            <a:endCxn id="34" idx="0"/>
          </p:cNvCxnSpPr>
          <p:nvPr/>
        </p:nvCxnSpPr>
        <p:spPr>
          <a:xfrm flipH="1">
            <a:off x="7870637" y="2862748"/>
            <a:ext cx="1212996" cy="765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99060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Path Compression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Path</a:t>
            </a:r>
            <a:r>
              <a:rPr lang="ko-KR" altLang="en-US" dirty="0"/>
              <a:t> </a:t>
            </a:r>
            <a:r>
              <a:rPr lang="en-US" altLang="ko-KR" dirty="0"/>
              <a:t>Compression</a:t>
            </a:r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시에 </a:t>
            </a:r>
            <a:r>
              <a:rPr lang="en-US" altLang="ko-KR" dirty="0"/>
              <a:t>root</a:t>
            </a:r>
            <a:r>
              <a:rPr lang="ko-KR" altLang="en-US" dirty="0"/>
              <a:t>를 찾아 방문했던 모든 노드들을 </a:t>
            </a:r>
            <a:r>
              <a:rPr lang="en-US" altLang="ko-KR" dirty="0"/>
              <a:t>root</a:t>
            </a:r>
            <a:r>
              <a:rPr lang="ko-KR" altLang="en-US" dirty="0"/>
              <a:t>에 바로 붙인다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Union(7,</a:t>
            </a:r>
            <a:r>
              <a:rPr lang="ko-KR" altLang="en-US" dirty="0"/>
              <a:t> </a:t>
            </a:r>
            <a:r>
              <a:rPr lang="en-US" altLang="ko-KR" dirty="0"/>
              <a:t>2) =&gt; 1</a:t>
            </a:r>
            <a:r>
              <a:rPr lang="ko-KR" altLang="en-US" dirty="0"/>
              <a:t>과</a:t>
            </a:r>
            <a:r>
              <a:rPr lang="en-US" altLang="ko-KR" dirty="0"/>
              <a:t> 6</a:t>
            </a:r>
            <a:r>
              <a:rPr lang="ko-KR" altLang="en-US" dirty="0"/>
              <a:t>을 합친다</a:t>
            </a:r>
            <a:r>
              <a:rPr lang="en-US" altLang="ko-KR" dirty="0"/>
              <a:t>.</a:t>
            </a:r>
          </a:p>
        </p:txBody>
      </p:sp>
      <p:grpSp>
        <p:nvGrpSpPr>
          <p:cNvPr id="77" name="그룹 76"/>
          <p:cNvGrpSpPr/>
          <p:nvPr/>
        </p:nvGrpSpPr>
        <p:grpSpPr>
          <a:xfrm>
            <a:off x="456608" y="3492711"/>
            <a:ext cx="5441088" cy="3096167"/>
            <a:chOff x="1935028" y="2753105"/>
            <a:chExt cx="5441088" cy="3096167"/>
          </a:xfrm>
        </p:grpSpPr>
        <p:sp>
          <p:nvSpPr>
            <p:cNvPr id="78" name="타원 77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79" name="타원 78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80" name="타원 79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81" name="타원 80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82" name="타원 81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83" name="타원 82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84" name="타원 83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85" name="타원 84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6" name="타원 85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42083" y="3950692"/>
            <a:ext cx="1141904" cy="358198"/>
            <a:chOff x="742083" y="3950692"/>
            <a:chExt cx="1141904" cy="358198"/>
          </a:xfrm>
        </p:grpSpPr>
        <p:cxnSp>
          <p:nvCxnSpPr>
            <p:cNvPr id="88" name="직선 화살표 연결선 87"/>
            <p:cNvCxnSpPr>
              <a:stCxn id="78" idx="5"/>
              <a:endCxn id="80" idx="0"/>
            </p:cNvCxnSpPr>
            <p:nvPr/>
          </p:nvCxnSpPr>
          <p:spPr>
            <a:xfrm>
              <a:off x="1514898" y="3950692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/>
            <p:cNvCxnSpPr>
              <a:cxnSpLocks/>
              <a:stCxn id="78" idx="3"/>
              <a:endCxn id="82" idx="0"/>
            </p:cNvCxnSpPr>
            <p:nvPr/>
          </p:nvCxnSpPr>
          <p:spPr>
            <a:xfrm flipH="1">
              <a:off x="742083" y="3950692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0" name="직선 화살표 연결선 89"/>
          <p:cNvCxnSpPr>
            <a:cxnSpLocks/>
            <a:stCxn id="85" idx="5"/>
            <a:endCxn id="84" idx="0"/>
          </p:cNvCxnSpPr>
          <p:nvPr/>
        </p:nvCxnSpPr>
        <p:spPr>
          <a:xfrm>
            <a:off x="2659651" y="5653185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>
            <a:cxnSpLocks/>
            <a:stCxn id="83" idx="5"/>
            <a:endCxn id="86" idx="0"/>
          </p:cNvCxnSpPr>
          <p:nvPr/>
        </p:nvCxnSpPr>
        <p:spPr>
          <a:xfrm>
            <a:off x="5243132" y="3959547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/>
          <p:cNvCxnSpPr>
            <a:cxnSpLocks/>
            <a:stCxn id="79" idx="3"/>
            <a:endCxn id="81" idx="0"/>
          </p:cNvCxnSpPr>
          <p:nvPr/>
        </p:nvCxnSpPr>
        <p:spPr>
          <a:xfrm flipH="1">
            <a:off x="3899371" y="4804924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/>
          <p:cNvCxnSpPr>
            <a:cxnSpLocks/>
            <a:stCxn id="83" idx="3"/>
            <a:endCxn id="79" idx="0"/>
          </p:cNvCxnSpPr>
          <p:nvPr/>
        </p:nvCxnSpPr>
        <p:spPr>
          <a:xfrm flipH="1">
            <a:off x="4470321" y="3959547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/>
          <p:cNvCxnSpPr>
            <a:cxnSpLocks/>
            <a:stCxn id="80" idx="5"/>
            <a:endCxn id="85" idx="0"/>
          </p:cNvCxnSpPr>
          <p:nvPr/>
        </p:nvCxnSpPr>
        <p:spPr>
          <a:xfrm>
            <a:off x="2085848" y="4766871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57670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Path Compression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Path</a:t>
            </a:r>
            <a:r>
              <a:rPr lang="ko-KR" altLang="en-US" dirty="0"/>
              <a:t> </a:t>
            </a:r>
            <a:r>
              <a:rPr lang="en-US" altLang="ko-KR" dirty="0"/>
              <a:t>Compression</a:t>
            </a:r>
          </a:p>
          <a:p>
            <a:pPr lvl="1"/>
            <a:r>
              <a:rPr lang="en-US" altLang="ko-KR" dirty="0"/>
              <a:t>Union</a:t>
            </a:r>
            <a:r>
              <a:rPr lang="ko-KR" altLang="en-US" dirty="0"/>
              <a:t>시에 </a:t>
            </a:r>
            <a:r>
              <a:rPr lang="en-US" altLang="ko-KR" dirty="0"/>
              <a:t>root</a:t>
            </a:r>
            <a:r>
              <a:rPr lang="ko-KR" altLang="en-US" dirty="0"/>
              <a:t>를 찾아 방문했던 모든 노드들을 </a:t>
            </a:r>
            <a:r>
              <a:rPr lang="en-US" altLang="ko-KR" dirty="0"/>
              <a:t>root</a:t>
            </a:r>
            <a:r>
              <a:rPr lang="ko-KR" altLang="en-US" dirty="0"/>
              <a:t>에 바로 붙인다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Union(7,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en-US" altLang="ko-KR" dirty="0"/>
              <a:t>) =&gt; 1</a:t>
            </a:r>
            <a:r>
              <a:rPr lang="ko-KR" altLang="en-US" dirty="0"/>
              <a:t>과</a:t>
            </a:r>
            <a:r>
              <a:rPr lang="en-US" altLang="ko-KR" dirty="0"/>
              <a:t> 6</a:t>
            </a:r>
            <a:r>
              <a:rPr lang="ko-KR" altLang="en-US" dirty="0"/>
              <a:t>을 합친다</a:t>
            </a:r>
            <a:r>
              <a:rPr lang="en-US" altLang="ko-KR" dirty="0"/>
              <a:t>.</a:t>
            </a:r>
            <a:endParaRPr lang="en-US" altLang="ko-KR" dirty="0"/>
          </a:p>
        </p:txBody>
      </p:sp>
      <p:grpSp>
        <p:nvGrpSpPr>
          <p:cNvPr id="77" name="그룹 76"/>
          <p:cNvGrpSpPr/>
          <p:nvPr/>
        </p:nvGrpSpPr>
        <p:grpSpPr>
          <a:xfrm>
            <a:off x="456608" y="3492711"/>
            <a:ext cx="5441088" cy="3096167"/>
            <a:chOff x="1935028" y="2753105"/>
            <a:chExt cx="5441088" cy="3096167"/>
          </a:xfrm>
        </p:grpSpPr>
        <p:sp>
          <p:nvSpPr>
            <p:cNvPr id="78" name="타원 77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79" name="타원 78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80" name="타원 79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81" name="타원 80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82" name="타원 81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83" name="타원 82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84" name="타원 83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85" name="타원 84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6" name="타원 85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pSp>
        <p:nvGrpSpPr>
          <p:cNvPr id="87" name="그룹 86"/>
          <p:cNvGrpSpPr/>
          <p:nvPr/>
        </p:nvGrpSpPr>
        <p:grpSpPr>
          <a:xfrm>
            <a:off x="742083" y="3950692"/>
            <a:ext cx="1141904" cy="358198"/>
            <a:chOff x="742083" y="3950692"/>
            <a:chExt cx="1141904" cy="358198"/>
          </a:xfrm>
        </p:grpSpPr>
        <p:cxnSp>
          <p:nvCxnSpPr>
            <p:cNvPr id="88" name="직선 화살표 연결선 87"/>
            <p:cNvCxnSpPr>
              <a:stCxn id="78" idx="5"/>
              <a:endCxn id="80" idx="0"/>
            </p:cNvCxnSpPr>
            <p:nvPr/>
          </p:nvCxnSpPr>
          <p:spPr>
            <a:xfrm>
              <a:off x="1514898" y="3950692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/>
            <p:cNvCxnSpPr>
              <a:cxnSpLocks/>
              <a:stCxn id="78" idx="3"/>
              <a:endCxn id="82" idx="0"/>
            </p:cNvCxnSpPr>
            <p:nvPr/>
          </p:nvCxnSpPr>
          <p:spPr>
            <a:xfrm flipH="1">
              <a:off x="742083" y="3950692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0" name="직선 화살표 연결선 89"/>
          <p:cNvCxnSpPr>
            <a:cxnSpLocks/>
            <a:stCxn id="85" idx="5"/>
            <a:endCxn id="84" idx="0"/>
          </p:cNvCxnSpPr>
          <p:nvPr/>
        </p:nvCxnSpPr>
        <p:spPr>
          <a:xfrm>
            <a:off x="2659651" y="5653185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>
            <a:cxnSpLocks/>
            <a:stCxn id="83" idx="5"/>
            <a:endCxn id="86" idx="0"/>
          </p:cNvCxnSpPr>
          <p:nvPr/>
        </p:nvCxnSpPr>
        <p:spPr>
          <a:xfrm>
            <a:off x="5243132" y="3959547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/>
          <p:cNvCxnSpPr>
            <a:cxnSpLocks/>
            <a:stCxn id="79" idx="3"/>
            <a:endCxn id="81" idx="0"/>
          </p:cNvCxnSpPr>
          <p:nvPr/>
        </p:nvCxnSpPr>
        <p:spPr>
          <a:xfrm flipH="1">
            <a:off x="3899371" y="4804924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/>
          <p:cNvCxnSpPr>
            <a:cxnSpLocks/>
            <a:stCxn id="83" idx="3"/>
            <a:endCxn id="79" idx="0"/>
          </p:cNvCxnSpPr>
          <p:nvPr/>
        </p:nvCxnSpPr>
        <p:spPr>
          <a:xfrm flipH="1">
            <a:off x="4470321" y="3959547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/>
          <p:cNvCxnSpPr>
            <a:cxnSpLocks/>
            <a:stCxn id="80" idx="5"/>
            <a:endCxn id="85" idx="0"/>
          </p:cNvCxnSpPr>
          <p:nvPr/>
        </p:nvCxnSpPr>
        <p:spPr>
          <a:xfrm>
            <a:off x="2085848" y="4766871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화살표: 오른쪽 22"/>
          <p:cNvSpPr/>
          <p:nvPr/>
        </p:nvSpPr>
        <p:spPr>
          <a:xfrm>
            <a:off x="5897696" y="4983584"/>
            <a:ext cx="735042" cy="7160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/>
          <p:cNvGrpSpPr/>
          <p:nvPr/>
        </p:nvGrpSpPr>
        <p:grpSpPr>
          <a:xfrm>
            <a:off x="7090147" y="3610632"/>
            <a:ext cx="3998612" cy="2009179"/>
            <a:chOff x="4163486" y="2813030"/>
            <a:chExt cx="3998612" cy="2009179"/>
          </a:xfrm>
        </p:grpSpPr>
        <p:sp>
          <p:nvSpPr>
            <p:cNvPr id="25" name="타원 24"/>
            <p:cNvSpPr/>
            <p:nvPr/>
          </p:nvSpPr>
          <p:spPr>
            <a:xfrm>
              <a:off x="4166221" y="354612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020198" y="3542531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4736386" y="3546120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8" name="타원 27"/>
            <p:cNvSpPr/>
            <p:nvPr/>
          </p:nvSpPr>
          <p:spPr>
            <a:xfrm>
              <a:off x="6449248" y="3532482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9" name="타원 28"/>
            <p:cNvSpPr/>
            <p:nvPr/>
          </p:nvSpPr>
          <p:spPr>
            <a:xfrm>
              <a:off x="4163486" y="4285651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30" name="타원 29"/>
            <p:cNvSpPr/>
            <p:nvPr/>
          </p:nvSpPr>
          <p:spPr>
            <a:xfrm>
              <a:off x="5878290" y="281303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31" name="타원 30"/>
            <p:cNvSpPr/>
            <p:nvPr/>
          </p:nvSpPr>
          <p:spPr>
            <a:xfrm>
              <a:off x="5878294" y="3540293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32" name="타원 31"/>
            <p:cNvSpPr/>
            <p:nvPr/>
          </p:nvSpPr>
          <p:spPr>
            <a:xfrm>
              <a:off x="5307340" y="3540293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33" name="타원 32"/>
            <p:cNvSpPr/>
            <p:nvPr/>
          </p:nvSpPr>
          <p:spPr>
            <a:xfrm>
              <a:off x="7591148" y="3537542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cxnSp>
        <p:nvCxnSpPr>
          <p:cNvPr id="5" name="직선 화살표 연결선 4"/>
          <p:cNvCxnSpPr>
            <a:stCxn id="30" idx="4"/>
            <a:endCxn id="31" idx="0"/>
          </p:cNvCxnSpPr>
          <p:nvPr/>
        </p:nvCxnSpPr>
        <p:spPr>
          <a:xfrm>
            <a:off x="9090426" y="4147190"/>
            <a:ext cx="4" cy="19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>
            <a:stCxn id="30" idx="3"/>
            <a:endCxn id="32" idx="0"/>
          </p:cNvCxnSpPr>
          <p:nvPr/>
        </p:nvCxnSpPr>
        <p:spPr>
          <a:xfrm flipH="1">
            <a:off x="8519476" y="4068613"/>
            <a:ext cx="369089" cy="269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stCxn id="30" idx="2"/>
            <a:endCxn id="27" idx="0"/>
          </p:cNvCxnSpPr>
          <p:nvPr/>
        </p:nvCxnSpPr>
        <p:spPr>
          <a:xfrm flipH="1">
            <a:off x="7948522" y="3878911"/>
            <a:ext cx="856429" cy="464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30" idx="1"/>
            <a:endCxn id="25" idx="0"/>
          </p:cNvCxnSpPr>
          <p:nvPr/>
        </p:nvCxnSpPr>
        <p:spPr>
          <a:xfrm flipH="1">
            <a:off x="7378357" y="3689209"/>
            <a:ext cx="1510208" cy="654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30" idx="5"/>
            <a:endCxn id="28" idx="0"/>
          </p:cNvCxnSpPr>
          <p:nvPr/>
        </p:nvCxnSpPr>
        <p:spPr>
          <a:xfrm>
            <a:off x="9292287" y="4068613"/>
            <a:ext cx="369097" cy="261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30" idx="6"/>
            <a:endCxn id="26" idx="0"/>
          </p:cNvCxnSpPr>
          <p:nvPr/>
        </p:nvCxnSpPr>
        <p:spPr>
          <a:xfrm>
            <a:off x="9375901" y="3878911"/>
            <a:ext cx="856433" cy="461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30" idx="7"/>
            <a:endCxn id="33" idx="0"/>
          </p:cNvCxnSpPr>
          <p:nvPr/>
        </p:nvCxnSpPr>
        <p:spPr>
          <a:xfrm>
            <a:off x="9292287" y="3689209"/>
            <a:ext cx="1510997" cy="645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25" idx="4"/>
            <a:endCxn id="29" idx="0"/>
          </p:cNvCxnSpPr>
          <p:nvPr/>
        </p:nvCxnSpPr>
        <p:spPr>
          <a:xfrm flipH="1">
            <a:off x="7375622" y="4880280"/>
            <a:ext cx="2735" cy="202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3187865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MCST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104678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MCST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Minimum Cost Spanning Tree</a:t>
            </a:r>
          </a:p>
          <a:p>
            <a:pPr lvl="1"/>
            <a:r>
              <a:rPr lang="ko-KR" altLang="en-US" dirty="0"/>
              <a:t>최소 비용 신장 트리</a:t>
            </a:r>
            <a:endParaRPr lang="en-US" altLang="ko-KR" dirty="0"/>
          </a:p>
          <a:p>
            <a:pPr lvl="1"/>
            <a:r>
              <a:rPr lang="ko-KR" altLang="en-US" dirty="0"/>
              <a:t>신장 </a:t>
            </a:r>
            <a:r>
              <a:rPr lang="ko-KR" altLang="en-US" dirty="0" err="1"/>
              <a:t>트리란</a:t>
            </a:r>
            <a:r>
              <a:rPr lang="en-US" altLang="ko-KR" dirty="0"/>
              <a:t>?</a:t>
            </a:r>
          </a:p>
          <a:p>
            <a:pPr lvl="2"/>
            <a:r>
              <a:rPr lang="ko-KR" altLang="en-US" dirty="0"/>
              <a:t>그래프의 모든 정점을 포함하는 </a:t>
            </a:r>
            <a:r>
              <a:rPr lang="ko-KR" altLang="en-US"/>
              <a:t>부분 그래프의 </a:t>
            </a:r>
            <a:r>
              <a:rPr lang="ko-KR" altLang="en-US" dirty="0"/>
              <a:t>트리</a:t>
            </a:r>
            <a:endParaRPr lang="en-US" altLang="ko-KR" dirty="0"/>
          </a:p>
          <a:p>
            <a:pPr lvl="2"/>
            <a:r>
              <a:rPr lang="ko-KR" altLang="en-US" dirty="0"/>
              <a:t>신장 트리는 간선의 개수가 </a:t>
            </a:r>
            <a:r>
              <a:rPr lang="en-US" altLang="ko-KR" dirty="0"/>
              <a:t>N-1</a:t>
            </a:r>
            <a:r>
              <a:rPr lang="ko-KR" altLang="en-US" dirty="0"/>
              <a:t>개 이다</a:t>
            </a:r>
            <a:r>
              <a:rPr lang="en-US" altLang="ko-KR" dirty="0"/>
              <a:t>.</a:t>
            </a:r>
          </a:p>
        </p:txBody>
      </p:sp>
      <p:grpSp>
        <p:nvGrpSpPr>
          <p:cNvPr id="40" name="그룹 39"/>
          <p:cNvGrpSpPr/>
          <p:nvPr/>
        </p:nvGrpSpPr>
        <p:grpSpPr>
          <a:xfrm>
            <a:off x="1087486" y="4204897"/>
            <a:ext cx="4141888" cy="2048460"/>
            <a:chOff x="1717716" y="4160829"/>
            <a:chExt cx="4141888" cy="2048460"/>
          </a:xfrm>
        </p:grpSpPr>
        <p:sp>
          <p:nvSpPr>
            <p:cNvPr id="5" name="타원 4"/>
            <p:cNvSpPr/>
            <p:nvPr/>
          </p:nvSpPr>
          <p:spPr>
            <a:xfrm>
              <a:off x="1717716" y="5021322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6" name="타원 5"/>
            <p:cNvSpPr/>
            <p:nvPr/>
          </p:nvSpPr>
          <p:spPr>
            <a:xfrm>
              <a:off x="3678718" y="416082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7" name="타원 6"/>
            <p:cNvSpPr/>
            <p:nvPr/>
          </p:nvSpPr>
          <p:spPr>
            <a:xfrm>
              <a:off x="3041715" y="5672731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8" name="타원 7"/>
            <p:cNvSpPr/>
            <p:nvPr/>
          </p:nvSpPr>
          <p:spPr>
            <a:xfrm>
              <a:off x="4411777" y="5391941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9" name="타원 8"/>
            <p:cNvSpPr/>
            <p:nvPr/>
          </p:nvSpPr>
          <p:spPr>
            <a:xfrm>
              <a:off x="5288654" y="4489537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cxnSp>
          <p:nvCxnSpPr>
            <p:cNvPr id="17" name="직선 연결선 16"/>
            <p:cNvCxnSpPr>
              <a:stCxn id="5" idx="7"/>
              <a:endCxn id="6" idx="2"/>
            </p:cNvCxnSpPr>
            <p:nvPr/>
          </p:nvCxnSpPr>
          <p:spPr>
            <a:xfrm flipV="1">
              <a:off x="2205052" y="4429108"/>
              <a:ext cx="1473666" cy="6707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>
              <a:stCxn id="5" idx="5"/>
              <a:endCxn id="7" idx="2"/>
            </p:cNvCxnSpPr>
            <p:nvPr/>
          </p:nvCxnSpPr>
          <p:spPr>
            <a:xfrm>
              <a:off x="2205052" y="5479303"/>
              <a:ext cx="836663" cy="4617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>
              <a:stCxn id="6" idx="4"/>
              <a:endCxn id="7" idx="7"/>
            </p:cNvCxnSpPr>
            <p:nvPr/>
          </p:nvCxnSpPr>
          <p:spPr>
            <a:xfrm flipH="1">
              <a:off x="3529051" y="4697387"/>
              <a:ext cx="435142" cy="10539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>
              <a:stCxn id="7" idx="6"/>
              <a:endCxn id="8" idx="2"/>
            </p:cNvCxnSpPr>
            <p:nvPr/>
          </p:nvCxnSpPr>
          <p:spPr>
            <a:xfrm flipV="1">
              <a:off x="3612665" y="5660220"/>
              <a:ext cx="799112" cy="2807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>
              <a:cxnSpLocks/>
              <a:stCxn id="6" idx="5"/>
              <a:endCxn id="8" idx="0"/>
            </p:cNvCxnSpPr>
            <p:nvPr/>
          </p:nvCxnSpPr>
          <p:spPr>
            <a:xfrm>
              <a:off x="4166054" y="4618810"/>
              <a:ext cx="531198" cy="7731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>
              <a:cxnSpLocks/>
              <a:stCxn id="6" idx="6"/>
              <a:endCxn id="9" idx="2"/>
            </p:cNvCxnSpPr>
            <p:nvPr/>
          </p:nvCxnSpPr>
          <p:spPr>
            <a:xfrm>
              <a:off x="4249668" y="4429108"/>
              <a:ext cx="1038986" cy="3287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>
              <a:stCxn id="9" idx="3"/>
              <a:endCxn id="8" idx="7"/>
            </p:cNvCxnSpPr>
            <p:nvPr/>
          </p:nvCxnSpPr>
          <p:spPr>
            <a:xfrm flipH="1">
              <a:off x="4899113" y="4947518"/>
              <a:ext cx="473155" cy="523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2720320" y="4440452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523269" y="5367769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924441" y="5479303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480684" y="4955749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411777" y="4757407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729773" y="4250234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159953" y="5141744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6794224" y="4204897"/>
            <a:ext cx="4141888" cy="2048460"/>
            <a:chOff x="1717716" y="4160829"/>
            <a:chExt cx="4141888" cy="2048460"/>
          </a:xfrm>
        </p:grpSpPr>
        <p:sp>
          <p:nvSpPr>
            <p:cNvPr id="42" name="타원 41"/>
            <p:cNvSpPr/>
            <p:nvPr/>
          </p:nvSpPr>
          <p:spPr>
            <a:xfrm>
              <a:off x="1717716" y="5021322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43" name="타원 42"/>
            <p:cNvSpPr/>
            <p:nvPr/>
          </p:nvSpPr>
          <p:spPr>
            <a:xfrm>
              <a:off x="3678718" y="416082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44" name="타원 43"/>
            <p:cNvSpPr/>
            <p:nvPr/>
          </p:nvSpPr>
          <p:spPr>
            <a:xfrm>
              <a:off x="3041715" y="5672731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45" name="타원 44"/>
            <p:cNvSpPr/>
            <p:nvPr/>
          </p:nvSpPr>
          <p:spPr>
            <a:xfrm>
              <a:off x="4411777" y="5391941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46" name="타원 45"/>
            <p:cNvSpPr/>
            <p:nvPr/>
          </p:nvSpPr>
          <p:spPr>
            <a:xfrm>
              <a:off x="5288654" y="4489537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cxnSp>
          <p:nvCxnSpPr>
            <p:cNvPr id="50" name="직선 연결선 49"/>
            <p:cNvCxnSpPr>
              <a:stCxn id="44" idx="6"/>
              <a:endCxn id="45" idx="2"/>
            </p:cNvCxnSpPr>
            <p:nvPr/>
          </p:nvCxnSpPr>
          <p:spPr>
            <a:xfrm flipV="1">
              <a:off x="3612665" y="5660220"/>
              <a:ext cx="799112" cy="2807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>
              <a:cxnSpLocks/>
              <a:stCxn id="43" idx="6"/>
              <a:endCxn id="46" idx="2"/>
            </p:cNvCxnSpPr>
            <p:nvPr/>
          </p:nvCxnSpPr>
          <p:spPr>
            <a:xfrm>
              <a:off x="4249668" y="4429108"/>
              <a:ext cx="1038986" cy="3287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3924441" y="5479303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729773" y="4250234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</a:t>
              </a:r>
              <a:endParaRPr lang="ko-KR" altLang="en-US" dirty="0"/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2164077" y="6286187"/>
            <a:ext cx="218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가중치가 있는 그래프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8585077" y="6286187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신장 트리</a:t>
            </a:r>
          </a:p>
        </p:txBody>
      </p:sp>
      <p:cxnSp>
        <p:nvCxnSpPr>
          <p:cNvPr id="63" name="직선 연결선 62"/>
          <p:cNvCxnSpPr>
            <a:cxnSpLocks/>
            <a:stCxn id="42" idx="5"/>
            <a:endCxn id="44" idx="2"/>
          </p:cNvCxnSpPr>
          <p:nvPr/>
        </p:nvCxnSpPr>
        <p:spPr>
          <a:xfrm>
            <a:off x="7281560" y="5523371"/>
            <a:ext cx="836663" cy="461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7636982" y="5393793"/>
            <a:ext cx="237781" cy="380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cxnSp>
        <p:nvCxnSpPr>
          <p:cNvPr id="68" name="직선 연결선 67"/>
          <p:cNvCxnSpPr>
            <a:cxnSpLocks/>
            <a:stCxn id="43" idx="5"/>
            <a:endCxn id="45" idx="0"/>
          </p:cNvCxnSpPr>
          <p:nvPr/>
        </p:nvCxnSpPr>
        <p:spPr>
          <a:xfrm>
            <a:off x="9242562" y="4662878"/>
            <a:ext cx="531198" cy="7731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9508272" y="4768645"/>
            <a:ext cx="237781" cy="380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723624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MCST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Minimum Cost Spanning Tree</a:t>
            </a:r>
          </a:p>
          <a:p>
            <a:pPr lvl="1"/>
            <a:r>
              <a:rPr lang="ko-KR" altLang="en-US" dirty="0"/>
              <a:t>최소 비용 신장 트리</a:t>
            </a:r>
            <a:endParaRPr lang="en-US" altLang="ko-KR" dirty="0"/>
          </a:p>
          <a:p>
            <a:pPr lvl="1"/>
            <a:r>
              <a:rPr lang="ko-KR" altLang="en-US" dirty="0"/>
              <a:t>어떤 그래프의 신장 트리 중 간선의 가중치 합이 가장 최소인 신장 트리</a:t>
            </a:r>
            <a:endParaRPr lang="en-US" altLang="ko-KR" dirty="0"/>
          </a:p>
        </p:txBody>
      </p:sp>
      <p:grpSp>
        <p:nvGrpSpPr>
          <p:cNvPr id="40" name="그룹 39"/>
          <p:cNvGrpSpPr/>
          <p:nvPr/>
        </p:nvGrpSpPr>
        <p:grpSpPr>
          <a:xfrm>
            <a:off x="1087486" y="4204897"/>
            <a:ext cx="4141888" cy="2048460"/>
            <a:chOff x="1717716" y="4160829"/>
            <a:chExt cx="4141888" cy="2048460"/>
          </a:xfrm>
        </p:grpSpPr>
        <p:sp>
          <p:nvSpPr>
            <p:cNvPr id="5" name="타원 4"/>
            <p:cNvSpPr/>
            <p:nvPr/>
          </p:nvSpPr>
          <p:spPr>
            <a:xfrm>
              <a:off x="1717716" y="5021322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6" name="타원 5"/>
            <p:cNvSpPr/>
            <p:nvPr/>
          </p:nvSpPr>
          <p:spPr>
            <a:xfrm>
              <a:off x="3678718" y="416082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7" name="타원 6"/>
            <p:cNvSpPr/>
            <p:nvPr/>
          </p:nvSpPr>
          <p:spPr>
            <a:xfrm>
              <a:off x="3041715" y="5672731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8" name="타원 7"/>
            <p:cNvSpPr/>
            <p:nvPr/>
          </p:nvSpPr>
          <p:spPr>
            <a:xfrm>
              <a:off x="4411777" y="5391941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9" name="타원 8"/>
            <p:cNvSpPr/>
            <p:nvPr/>
          </p:nvSpPr>
          <p:spPr>
            <a:xfrm>
              <a:off x="5288654" y="4489537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cxnSp>
          <p:nvCxnSpPr>
            <p:cNvPr id="17" name="직선 연결선 16"/>
            <p:cNvCxnSpPr>
              <a:stCxn id="5" idx="7"/>
              <a:endCxn id="6" idx="2"/>
            </p:cNvCxnSpPr>
            <p:nvPr/>
          </p:nvCxnSpPr>
          <p:spPr>
            <a:xfrm flipV="1">
              <a:off x="2205052" y="4429108"/>
              <a:ext cx="1473666" cy="6707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>
              <a:stCxn id="5" idx="5"/>
              <a:endCxn id="7" idx="2"/>
            </p:cNvCxnSpPr>
            <p:nvPr/>
          </p:nvCxnSpPr>
          <p:spPr>
            <a:xfrm>
              <a:off x="2205052" y="5479303"/>
              <a:ext cx="836663" cy="4617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>
              <a:stCxn id="6" idx="4"/>
              <a:endCxn id="7" idx="7"/>
            </p:cNvCxnSpPr>
            <p:nvPr/>
          </p:nvCxnSpPr>
          <p:spPr>
            <a:xfrm flipH="1">
              <a:off x="3529051" y="4697387"/>
              <a:ext cx="435142" cy="10539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>
              <a:stCxn id="7" idx="6"/>
              <a:endCxn id="8" idx="2"/>
            </p:cNvCxnSpPr>
            <p:nvPr/>
          </p:nvCxnSpPr>
          <p:spPr>
            <a:xfrm flipV="1">
              <a:off x="3612665" y="5660220"/>
              <a:ext cx="799112" cy="2807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>
              <a:cxnSpLocks/>
              <a:stCxn id="6" idx="5"/>
              <a:endCxn id="8" idx="0"/>
            </p:cNvCxnSpPr>
            <p:nvPr/>
          </p:nvCxnSpPr>
          <p:spPr>
            <a:xfrm>
              <a:off x="4166054" y="4618810"/>
              <a:ext cx="531198" cy="7731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>
              <a:cxnSpLocks/>
              <a:stCxn id="6" idx="6"/>
              <a:endCxn id="9" idx="2"/>
            </p:cNvCxnSpPr>
            <p:nvPr/>
          </p:nvCxnSpPr>
          <p:spPr>
            <a:xfrm>
              <a:off x="4249668" y="4429108"/>
              <a:ext cx="1038986" cy="3287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>
              <a:stCxn id="9" idx="3"/>
              <a:endCxn id="8" idx="7"/>
            </p:cNvCxnSpPr>
            <p:nvPr/>
          </p:nvCxnSpPr>
          <p:spPr>
            <a:xfrm flipH="1">
              <a:off x="4899113" y="4947518"/>
              <a:ext cx="473155" cy="523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2720320" y="4440452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523269" y="5367769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924441" y="5479303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480684" y="4955749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411777" y="4757407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729773" y="4250234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159953" y="5141744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6794224" y="4204897"/>
            <a:ext cx="4141888" cy="2048460"/>
            <a:chOff x="1717716" y="4160829"/>
            <a:chExt cx="4141888" cy="2048460"/>
          </a:xfrm>
        </p:grpSpPr>
        <p:sp>
          <p:nvSpPr>
            <p:cNvPr id="42" name="타원 41"/>
            <p:cNvSpPr/>
            <p:nvPr/>
          </p:nvSpPr>
          <p:spPr>
            <a:xfrm>
              <a:off x="1717716" y="5021322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43" name="타원 42"/>
            <p:cNvSpPr/>
            <p:nvPr/>
          </p:nvSpPr>
          <p:spPr>
            <a:xfrm>
              <a:off x="3678718" y="416082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44" name="타원 43"/>
            <p:cNvSpPr/>
            <p:nvPr/>
          </p:nvSpPr>
          <p:spPr>
            <a:xfrm>
              <a:off x="3041715" y="5672731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45" name="타원 44"/>
            <p:cNvSpPr/>
            <p:nvPr/>
          </p:nvSpPr>
          <p:spPr>
            <a:xfrm>
              <a:off x="4411777" y="5391941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46" name="타원 45"/>
            <p:cNvSpPr/>
            <p:nvPr/>
          </p:nvSpPr>
          <p:spPr>
            <a:xfrm>
              <a:off x="5288654" y="4489537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cxnSp>
          <p:nvCxnSpPr>
            <p:cNvPr id="47" name="직선 연결선 46"/>
            <p:cNvCxnSpPr>
              <a:stCxn id="42" idx="7"/>
              <a:endCxn id="43" idx="2"/>
            </p:cNvCxnSpPr>
            <p:nvPr/>
          </p:nvCxnSpPr>
          <p:spPr>
            <a:xfrm flipV="1">
              <a:off x="2205052" y="4429108"/>
              <a:ext cx="1473666" cy="6707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>
              <a:stCxn id="43" idx="4"/>
              <a:endCxn id="44" idx="7"/>
            </p:cNvCxnSpPr>
            <p:nvPr/>
          </p:nvCxnSpPr>
          <p:spPr>
            <a:xfrm flipH="1">
              <a:off x="3529051" y="4697387"/>
              <a:ext cx="435142" cy="10539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>
              <a:stCxn id="44" idx="6"/>
              <a:endCxn id="45" idx="2"/>
            </p:cNvCxnSpPr>
            <p:nvPr/>
          </p:nvCxnSpPr>
          <p:spPr>
            <a:xfrm flipV="1">
              <a:off x="3612665" y="5660220"/>
              <a:ext cx="799112" cy="2807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>
              <a:cxnSpLocks/>
              <a:stCxn id="43" idx="6"/>
              <a:endCxn id="46" idx="2"/>
            </p:cNvCxnSpPr>
            <p:nvPr/>
          </p:nvCxnSpPr>
          <p:spPr>
            <a:xfrm>
              <a:off x="4249668" y="4429108"/>
              <a:ext cx="1038986" cy="3287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2720320" y="4440452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924441" y="5479303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480684" y="4955749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729773" y="4250234"/>
              <a:ext cx="237781" cy="380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</a:t>
              </a:r>
              <a:endParaRPr lang="ko-KR" altLang="en-US" dirty="0"/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2164077" y="6286187"/>
            <a:ext cx="218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가중치가 있는 그래프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8070661" y="6286187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최소 비용 신장 트리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0914520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Kruskal’s Algorithm</a:t>
            </a:r>
          </a:p>
          <a:p>
            <a:pPr lvl="1"/>
            <a:r>
              <a:rPr lang="ko-KR" altLang="en-US" dirty="0"/>
              <a:t>그래프의 간선들을 가중치를 기준으로 정렬한다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가중치가 가장 작은 간선들부터 시작하여 다음을 반복한다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선택된 간선의 양 끝에 있는 노드들이 서로 같은 집합에 있는지 확인한다</a:t>
            </a:r>
            <a:r>
              <a:rPr lang="en-US" altLang="ko-KR" dirty="0"/>
              <a:t>. (Find)</a:t>
            </a:r>
          </a:p>
          <a:p>
            <a:pPr lvl="2"/>
            <a:r>
              <a:rPr lang="ko-KR" altLang="en-US" dirty="0"/>
              <a:t>만약 같은 집합에 속하고 있지 않는다면 두 노드가 속한 집합을 합친다</a:t>
            </a:r>
            <a:r>
              <a:rPr lang="en-US" altLang="ko-KR" dirty="0"/>
              <a:t>. (Union)</a:t>
            </a:r>
            <a:br>
              <a:rPr lang="en-US" altLang="ko-KR" dirty="0"/>
            </a:br>
            <a:r>
              <a:rPr lang="ko-KR" altLang="en-US" dirty="0"/>
              <a:t>그 뒤</a:t>
            </a:r>
            <a:r>
              <a:rPr lang="en-US" altLang="ko-KR" dirty="0"/>
              <a:t>, </a:t>
            </a:r>
            <a:r>
              <a:rPr lang="ko-KR" altLang="en-US" dirty="0"/>
              <a:t>이 간선을 최소 비용 신장 트리의 간선으로 넣는다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만약 같은 집합에 속하고 있다면</a:t>
            </a:r>
            <a:r>
              <a:rPr lang="en-US" altLang="ko-KR" dirty="0"/>
              <a:t>, </a:t>
            </a:r>
            <a:r>
              <a:rPr lang="ko-KR" altLang="en-US" dirty="0"/>
              <a:t>다음 패스한다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2629244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다음과 같은 그래프에서 </a:t>
            </a:r>
            <a:r>
              <a:rPr lang="en-US" altLang="ko-KR" dirty="0"/>
              <a:t>MCST</a:t>
            </a:r>
            <a:r>
              <a:rPr lang="ko-KR" altLang="en-US" dirty="0"/>
              <a:t>를 찾아보자</a:t>
            </a:r>
            <a:endParaRPr lang="en-US" altLang="ko-KR" dirty="0"/>
          </a:p>
        </p:txBody>
      </p:sp>
      <p:grpSp>
        <p:nvGrpSpPr>
          <p:cNvPr id="71" name="그룹 70"/>
          <p:cNvGrpSpPr/>
          <p:nvPr/>
        </p:nvGrpSpPr>
        <p:grpSpPr>
          <a:xfrm>
            <a:off x="3607010" y="2897935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4738247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가중치를 기준으로 정렬</a:t>
            </a:r>
            <a:endParaRPr lang="en-US" altLang="ko-KR" dirty="0"/>
          </a:p>
        </p:txBody>
      </p:sp>
      <p:grpSp>
        <p:nvGrpSpPr>
          <p:cNvPr id="44" name="그룹 43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45" name="그룹 44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78" name="그룹 77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92" name="타원 91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93" name="타원 92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94" name="타원 93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95" name="타원 94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96" name="타원 95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97" name="타원 96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98" name="타원 97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99" name="타원 98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00" name="타원 99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79" name="직선 연결선 78"/>
              <p:cNvCxnSpPr>
                <a:stCxn id="92" idx="7"/>
                <a:endCxn id="93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>
                <a:cxnSpLocks/>
                <a:stCxn id="92" idx="4"/>
                <a:endCxn id="95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직선 연결선 80"/>
              <p:cNvCxnSpPr>
                <a:stCxn id="92" idx="6"/>
                <a:endCxn id="94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직선 연결선 81"/>
              <p:cNvCxnSpPr>
                <a:stCxn id="93" idx="5"/>
                <a:endCxn id="94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/>
              <p:cNvCxnSpPr>
                <a:cxnSpLocks/>
                <a:stCxn id="95" idx="6"/>
                <a:endCxn id="98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>
                <a:cxnSpLocks/>
                <a:stCxn id="98" idx="6"/>
                <a:endCxn id="100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/>
              <p:cNvCxnSpPr>
                <a:stCxn id="93" idx="6"/>
                <a:endCxn id="96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직선 연결선 85"/>
              <p:cNvCxnSpPr>
                <a:cxnSpLocks/>
                <a:stCxn id="97" idx="2"/>
                <a:endCxn id="94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/>
              <p:cNvCxnSpPr>
                <a:cxnSpLocks/>
                <a:stCxn id="97" idx="3"/>
                <a:endCxn id="98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직선 연결선 87"/>
              <p:cNvCxnSpPr>
                <a:stCxn id="99" idx="4"/>
                <a:endCxn id="100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/>
              <p:cNvCxnSpPr>
                <a:cxnSpLocks/>
                <a:stCxn id="96" idx="6"/>
                <a:endCxn id="99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>
                <a:stCxn id="97" idx="7"/>
                <a:endCxn id="99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직선 연결선 90"/>
              <p:cNvCxnSpPr>
                <a:cxnSpLocks/>
                <a:stCxn id="96" idx="4"/>
                <a:endCxn id="97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aphicFrame>
        <p:nvGraphicFramePr>
          <p:cNvPr id="101" name="표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619079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129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</p:txBody>
      </p:sp>
      <p:sp>
        <p:nvSpPr>
          <p:cNvPr id="10" name="화살표: 오른쪽 9"/>
          <p:cNvSpPr/>
          <p:nvPr/>
        </p:nvSpPr>
        <p:spPr>
          <a:xfrm rot="10800000">
            <a:off x="10659009" y="1817783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" name="그룹 44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47" name="그룹 4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79" name="그룹 7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93" name="타원 92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94" name="타원 93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95" name="타원 94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96" name="타원 95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97" name="타원 96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98" name="타원 97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99" name="타원 98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00" name="타원 99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01" name="타원 100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80" name="직선 연결선 79"/>
              <p:cNvCxnSpPr>
                <a:stCxn id="93" idx="7"/>
                <a:endCxn id="94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직선 연결선 80"/>
              <p:cNvCxnSpPr>
                <a:cxnSpLocks/>
                <a:stCxn id="93" idx="4"/>
                <a:endCxn id="96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2" name="직선 연결선 81"/>
              <p:cNvCxnSpPr>
                <a:stCxn id="93" idx="6"/>
                <a:endCxn id="95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/>
              <p:cNvCxnSpPr>
                <a:stCxn id="94" idx="5"/>
                <a:endCxn id="95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>
                <a:cxnSpLocks/>
                <a:stCxn id="96" idx="6"/>
                <a:endCxn id="99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/>
              <p:cNvCxnSpPr>
                <a:cxnSpLocks/>
                <a:stCxn id="99" idx="6"/>
                <a:endCxn id="101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직선 연결선 85"/>
              <p:cNvCxnSpPr>
                <a:stCxn id="94" idx="6"/>
                <a:endCxn id="97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/>
              <p:cNvCxnSpPr>
                <a:cxnSpLocks/>
                <a:stCxn id="98" idx="2"/>
                <a:endCxn id="95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직선 연결선 87"/>
              <p:cNvCxnSpPr>
                <a:cxnSpLocks/>
                <a:stCxn id="98" idx="3"/>
                <a:endCxn id="99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/>
              <p:cNvCxnSpPr>
                <a:stCxn id="100" idx="4"/>
                <a:endCxn id="101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>
                <a:cxnSpLocks/>
                <a:stCxn id="97" idx="6"/>
                <a:endCxn id="100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직선 연결선 90"/>
              <p:cNvCxnSpPr>
                <a:stCxn id="98" idx="7"/>
                <a:endCxn id="100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직선 연결선 91"/>
              <p:cNvCxnSpPr>
                <a:cxnSpLocks/>
                <a:stCxn id="97" idx="4"/>
                <a:endCxn id="98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48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aphicFrame>
        <p:nvGraphicFramePr>
          <p:cNvPr id="102" name="표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791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978950" y="2408793"/>
            <a:ext cx="6136518" cy="2974710"/>
            <a:chOff x="1603223" y="2168782"/>
            <a:chExt cx="8312160" cy="4029364"/>
          </a:xfrm>
        </p:grpSpPr>
        <p:grpSp>
          <p:nvGrpSpPr>
            <p:cNvPr id="6" name="그룹 5"/>
            <p:cNvGrpSpPr/>
            <p:nvPr/>
          </p:nvGrpSpPr>
          <p:grpSpPr>
            <a:xfrm>
              <a:off x="9136333" y="3737261"/>
              <a:ext cx="779050" cy="1135433"/>
              <a:chOff x="1074917" y="4194834"/>
              <a:chExt cx="779050" cy="1135433"/>
            </a:xfrm>
          </p:grpSpPr>
          <p:pic>
            <p:nvPicPr>
              <p:cNvPr id="43" name="그림 42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44" name="TextBox 43"/>
              <p:cNvSpPr txBox="1"/>
              <p:nvPr/>
            </p:nvSpPr>
            <p:spPr>
              <a:xfrm>
                <a:off x="1300776" y="4913371"/>
                <a:ext cx="313107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I</a:t>
                </a:r>
                <a:endParaRPr lang="ko-KR" altLang="en-US" sz="1400" b="1" dirty="0"/>
              </a:p>
            </p:txBody>
          </p:sp>
        </p:grpSp>
        <p:grpSp>
          <p:nvGrpSpPr>
            <p:cNvPr id="7" name="그룹 6"/>
            <p:cNvGrpSpPr/>
            <p:nvPr/>
          </p:nvGrpSpPr>
          <p:grpSpPr>
            <a:xfrm>
              <a:off x="7422759" y="2353448"/>
              <a:ext cx="779050" cy="1135433"/>
              <a:chOff x="1074917" y="4194834"/>
              <a:chExt cx="779050" cy="1135433"/>
            </a:xfrm>
          </p:grpSpPr>
          <p:pic>
            <p:nvPicPr>
              <p:cNvPr id="41" name="그림 40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42" name="TextBox 41"/>
              <p:cNvSpPr txBox="1"/>
              <p:nvPr/>
            </p:nvSpPr>
            <p:spPr>
              <a:xfrm>
                <a:off x="1300776" y="4913371"/>
                <a:ext cx="412988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G</a:t>
                </a:r>
                <a:endParaRPr lang="ko-KR" altLang="en-US" sz="1400" b="1" dirty="0"/>
              </a:p>
            </p:txBody>
          </p:sp>
        </p:grpSp>
        <p:grpSp>
          <p:nvGrpSpPr>
            <p:cNvPr id="8" name="그룹 7"/>
            <p:cNvGrpSpPr/>
            <p:nvPr/>
          </p:nvGrpSpPr>
          <p:grpSpPr>
            <a:xfrm>
              <a:off x="7233753" y="4437702"/>
              <a:ext cx="779050" cy="1135433"/>
              <a:chOff x="1074917" y="4194834"/>
              <a:chExt cx="779050" cy="1135433"/>
            </a:xfrm>
          </p:grpSpPr>
          <p:pic>
            <p:nvPicPr>
              <p:cNvPr id="39" name="그림 38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40" name="TextBox 39"/>
              <p:cNvSpPr txBox="1"/>
              <p:nvPr/>
            </p:nvSpPr>
            <p:spPr>
              <a:xfrm>
                <a:off x="1300776" y="4913371"/>
                <a:ext cx="410816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H</a:t>
                </a:r>
                <a:endParaRPr lang="ko-KR" altLang="en-US" sz="1400" b="1" dirty="0"/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4610787" y="2168782"/>
              <a:ext cx="779050" cy="1135433"/>
              <a:chOff x="1074917" y="4194834"/>
              <a:chExt cx="779050" cy="1135433"/>
            </a:xfrm>
          </p:grpSpPr>
          <p:pic>
            <p:nvPicPr>
              <p:cNvPr id="37" name="그림 36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1"/>
              </a:xfrm>
              <a:prstGeom prst="rect">
                <a:avLst/>
              </a:prstGeom>
            </p:spPr>
          </p:pic>
          <p:sp>
            <p:nvSpPr>
              <p:cNvPr id="38" name="TextBox 37"/>
              <p:cNvSpPr txBox="1"/>
              <p:nvPr/>
            </p:nvSpPr>
            <p:spPr>
              <a:xfrm>
                <a:off x="1300776" y="4913370"/>
                <a:ext cx="408646" cy="4168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b="1" dirty="0"/>
                  <a:t>D</a:t>
                </a:r>
                <a:endParaRPr lang="ko-KR" altLang="en-US" sz="1400" b="1" dirty="0"/>
              </a:p>
            </p:txBody>
          </p:sp>
        </p:grpSp>
        <p:grpSp>
          <p:nvGrpSpPr>
            <p:cNvPr id="10" name="그룹 9"/>
            <p:cNvGrpSpPr/>
            <p:nvPr/>
          </p:nvGrpSpPr>
          <p:grpSpPr>
            <a:xfrm>
              <a:off x="6040603" y="3464387"/>
              <a:ext cx="779050" cy="1135433"/>
              <a:chOff x="1074917" y="4194834"/>
              <a:chExt cx="779050" cy="1135433"/>
            </a:xfrm>
          </p:grpSpPr>
          <p:pic>
            <p:nvPicPr>
              <p:cNvPr id="35" name="그림 34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36" name="TextBox 35"/>
              <p:cNvSpPr txBox="1"/>
              <p:nvPr/>
            </p:nvSpPr>
            <p:spPr>
              <a:xfrm>
                <a:off x="1300776" y="4913371"/>
                <a:ext cx="371732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F</a:t>
                </a:r>
                <a:endParaRPr lang="ko-KR" altLang="en-US" sz="1400" b="1" dirty="0"/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3643660" y="3367929"/>
              <a:ext cx="779050" cy="1135434"/>
              <a:chOff x="1074917" y="4194834"/>
              <a:chExt cx="779050" cy="1135434"/>
            </a:xfrm>
          </p:grpSpPr>
          <p:pic>
            <p:nvPicPr>
              <p:cNvPr id="33" name="그림 32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34" name="TextBox 33"/>
              <p:cNvSpPr txBox="1"/>
              <p:nvPr/>
            </p:nvSpPr>
            <p:spPr>
              <a:xfrm>
                <a:off x="1300776" y="4913370"/>
                <a:ext cx="406473" cy="4168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C</a:t>
                </a:r>
                <a:endParaRPr lang="ko-KR" altLang="en-US" sz="1400" b="1" dirty="0"/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>
              <a:off x="2600649" y="4612304"/>
              <a:ext cx="779050" cy="1135433"/>
              <a:chOff x="1074917" y="4194834"/>
              <a:chExt cx="779050" cy="1135433"/>
            </a:xfrm>
          </p:grpSpPr>
          <p:pic>
            <p:nvPicPr>
              <p:cNvPr id="31" name="그림 30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32" name="TextBox 31"/>
              <p:cNvSpPr txBox="1"/>
              <p:nvPr/>
            </p:nvSpPr>
            <p:spPr>
              <a:xfrm>
                <a:off x="1300776" y="4913371"/>
                <a:ext cx="395618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B</a:t>
                </a:r>
                <a:endParaRPr lang="ko-KR" altLang="en-US" sz="1400" b="1" dirty="0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1603223" y="3132498"/>
              <a:ext cx="779050" cy="1135434"/>
              <a:chOff x="1074917" y="4194834"/>
              <a:chExt cx="779050" cy="1135434"/>
            </a:xfrm>
          </p:grpSpPr>
          <p:pic>
            <p:nvPicPr>
              <p:cNvPr id="29" name="그림 28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30" name="TextBox 29"/>
              <p:cNvSpPr txBox="1"/>
              <p:nvPr/>
            </p:nvSpPr>
            <p:spPr>
              <a:xfrm>
                <a:off x="1300776" y="4913370"/>
                <a:ext cx="399960" cy="4168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A</a:t>
                </a:r>
                <a:endParaRPr lang="ko-KR" altLang="en-US" sz="1400" b="1" dirty="0"/>
              </a:p>
            </p:txBody>
          </p:sp>
        </p:grpSp>
        <p:grpSp>
          <p:nvGrpSpPr>
            <p:cNvPr id="14" name="그룹 13"/>
            <p:cNvGrpSpPr/>
            <p:nvPr/>
          </p:nvGrpSpPr>
          <p:grpSpPr>
            <a:xfrm>
              <a:off x="5177343" y="5062713"/>
              <a:ext cx="779050" cy="1135433"/>
              <a:chOff x="1074917" y="4194834"/>
              <a:chExt cx="779050" cy="1135433"/>
            </a:xfrm>
          </p:grpSpPr>
          <p:pic>
            <p:nvPicPr>
              <p:cNvPr id="27" name="그림 26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28" name="TextBox 27"/>
              <p:cNvSpPr txBox="1"/>
              <p:nvPr/>
            </p:nvSpPr>
            <p:spPr>
              <a:xfrm>
                <a:off x="1300776" y="4913371"/>
                <a:ext cx="378247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E</a:t>
                </a:r>
                <a:endParaRPr lang="ko-KR" altLang="en-US" sz="1400" b="1" dirty="0"/>
              </a:p>
            </p:txBody>
          </p:sp>
        </p:grpSp>
        <p:cxnSp>
          <p:nvCxnSpPr>
            <p:cNvPr id="15" name="직선 화살표 연결선 14"/>
            <p:cNvCxnSpPr>
              <a:cxnSpLocks/>
            </p:cNvCxnSpPr>
            <p:nvPr/>
          </p:nvCxnSpPr>
          <p:spPr>
            <a:xfrm>
              <a:off x="2474896" y="3606420"/>
              <a:ext cx="1049990" cy="13084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" name="직선 화살표 연결선 15"/>
            <p:cNvCxnSpPr>
              <a:cxnSpLocks/>
            </p:cNvCxnSpPr>
            <p:nvPr/>
          </p:nvCxnSpPr>
          <p:spPr>
            <a:xfrm>
              <a:off x="2375042" y="3960405"/>
              <a:ext cx="372675" cy="82309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</p:cNvCxnSpPr>
            <p:nvPr/>
          </p:nvCxnSpPr>
          <p:spPr>
            <a:xfrm flipV="1">
              <a:off x="4302870" y="2897719"/>
              <a:ext cx="524995" cy="5435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8" name="직선 화살표 연결선 17"/>
            <p:cNvCxnSpPr>
              <a:cxnSpLocks/>
            </p:cNvCxnSpPr>
            <p:nvPr/>
          </p:nvCxnSpPr>
          <p:spPr>
            <a:xfrm>
              <a:off x="4420728" y="3911548"/>
              <a:ext cx="1489227" cy="480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" name="직선 화살표 연결선 18"/>
            <p:cNvCxnSpPr>
              <a:cxnSpLocks/>
            </p:cNvCxnSpPr>
            <p:nvPr/>
          </p:nvCxnSpPr>
          <p:spPr>
            <a:xfrm>
              <a:off x="5339887" y="2740661"/>
              <a:ext cx="861745" cy="7359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" name="직선 화살표 연결선 19"/>
            <p:cNvCxnSpPr>
              <a:cxnSpLocks/>
            </p:cNvCxnSpPr>
            <p:nvPr/>
          </p:nvCxnSpPr>
          <p:spPr>
            <a:xfrm flipV="1">
              <a:off x="3331301" y="4205508"/>
              <a:ext cx="2729066" cy="105076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" name="직선 화살표 연결선 20"/>
            <p:cNvCxnSpPr>
              <a:cxnSpLocks/>
            </p:cNvCxnSpPr>
            <p:nvPr/>
          </p:nvCxnSpPr>
          <p:spPr>
            <a:xfrm flipV="1">
              <a:off x="5931828" y="5156239"/>
              <a:ext cx="1311543" cy="39850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>
              <a:cxnSpLocks/>
            </p:cNvCxnSpPr>
            <p:nvPr/>
          </p:nvCxnSpPr>
          <p:spPr>
            <a:xfrm>
              <a:off x="6950301" y="3919050"/>
              <a:ext cx="2132096" cy="11455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3" name="직선 화살표 연결선 22"/>
            <p:cNvCxnSpPr>
              <a:cxnSpLocks/>
            </p:cNvCxnSpPr>
            <p:nvPr/>
          </p:nvCxnSpPr>
          <p:spPr>
            <a:xfrm>
              <a:off x="5553504" y="2541536"/>
              <a:ext cx="1739082" cy="358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" name="직선 화살표 연결선 23"/>
            <p:cNvCxnSpPr>
              <a:cxnSpLocks/>
            </p:cNvCxnSpPr>
            <p:nvPr/>
          </p:nvCxnSpPr>
          <p:spPr>
            <a:xfrm flipV="1">
              <a:off x="8181492" y="4437702"/>
              <a:ext cx="1037399" cy="35776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" name="직선 화살표 연결선 24"/>
            <p:cNvCxnSpPr>
              <a:cxnSpLocks/>
            </p:cNvCxnSpPr>
            <p:nvPr/>
          </p:nvCxnSpPr>
          <p:spPr>
            <a:xfrm>
              <a:off x="8214633" y="3033633"/>
              <a:ext cx="1073490" cy="7882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6" name="직선 화살표 연결선 25"/>
            <p:cNvCxnSpPr>
              <a:cxnSpLocks/>
            </p:cNvCxnSpPr>
            <p:nvPr/>
          </p:nvCxnSpPr>
          <p:spPr>
            <a:xfrm>
              <a:off x="6858897" y="4198620"/>
              <a:ext cx="550858" cy="4136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137183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1817783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07422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만약 같은 집합에 속하고 있지 않는다면 두 노드가</a:t>
            </a:r>
            <a:br>
              <a:rPr lang="en-US" altLang="ko-KR" dirty="0"/>
            </a:br>
            <a:r>
              <a:rPr lang="ko-KR" altLang="en-US" dirty="0"/>
              <a:t>속한 집합을 합친다</a:t>
            </a:r>
            <a:r>
              <a:rPr lang="en-US" altLang="ko-KR" dirty="0"/>
              <a:t>. (Union)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1817783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12169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2214391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502639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만약 같은 집합에 속하고 있지 않는다면 두 노드가</a:t>
            </a:r>
            <a:br>
              <a:rPr lang="en-US" altLang="ko-KR" dirty="0"/>
            </a:br>
            <a:r>
              <a:rPr lang="ko-KR" altLang="en-US" dirty="0"/>
              <a:t>속한 집합을 합친다</a:t>
            </a:r>
            <a:r>
              <a:rPr lang="en-US" altLang="ko-KR" dirty="0"/>
              <a:t>. (Union)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2214391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1107775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2555914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969732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만약 같은 집합에 속하고 있지 않는다면 두 노드가</a:t>
            </a:r>
            <a:br>
              <a:rPr lang="en-US" altLang="ko-KR" dirty="0"/>
            </a:br>
            <a:r>
              <a:rPr lang="ko-KR" altLang="en-US" dirty="0"/>
              <a:t>속한 집합을 합친다</a:t>
            </a:r>
            <a:r>
              <a:rPr lang="en-US" altLang="ko-KR" dirty="0"/>
              <a:t>. (Union)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2555914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38033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2941505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8165729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만약 같은 집합에 속하고 있지 않는다면 두 노드가</a:t>
            </a:r>
            <a:br>
              <a:rPr lang="en-US" altLang="ko-KR" dirty="0"/>
            </a:br>
            <a:r>
              <a:rPr lang="ko-KR" altLang="en-US" dirty="0"/>
              <a:t>속한 집합을 합친다</a:t>
            </a:r>
            <a:r>
              <a:rPr lang="en-US" altLang="ko-KR" dirty="0"/>
              <a:t>. (Union)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2941505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003095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3340349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9838717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139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만약 같은 집합에 속하고 있지 않는다면 두 노드가</a:t>
            </a:r>
            <a:br>
              <a:rPr lang="en-US" altLang="ko-KR" dirty="0"/>
            </a:br>
            <a:r>
              <a:rPr lang="ko-KR" altLang="en-US" dirty="0"/>
              <a:t>속한 집합을 합친다</a:t>
            </a:r>
            <a:r>
              <a:rPr lang="en-US" altLang="ko-KR" dirty="0"/>
              <a:t>. (Union)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3340349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4696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grpSp>
        <p:nvGrpSpPr>
          <p:cNvPr id="54" name="그룹 53"/>
          <p:cNvGrpSpPr/>
          <p:nvPr/>
        </p:nvGrpSpPr>
        <p:grpSpPr>
          <a:xfrm>
            <a:off x="3001824" y="2332321"/>
            <a:ext cx="6151776" cy="3002721"/>
            <a:chOff x="3003293" y="2328917"/>
            <a:chExt cx="6151776" cy="3002721"/>
          </a:xfrm>
        </p:grpSpPr>
        <p:grpSp>
          <p:nvGrpSpPr>
            <p:cNvPr id="5" name="그룹 4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5" name="직선 화살표 연결선 14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7" name="직선 화살표 연결선 16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45" name="타원 44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46" name="타원 45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47" name="타원 46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48" name="타원 47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49" name="타원 48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50" name="타원 49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51" name="타원 50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52" name="타원 51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53" name="타원 52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95" name="표 9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928590"/>
              </p:ext>
            </p:extLst>
          </p:nvPr>
        </p:nvGraphicFramePr>
        <p:xfrm>
          <a:off x="9351846" y="2070353"/>
          <a:ext cx="2248884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4442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124442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04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4145913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3702600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5572222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만약 같은 집합에 속하고 있지 않는다면 두 노드가</a:t>
            </a:r>
            <a:br>
              <a:rPr lang="en-US" altLang="ko-KR" dirty="0"/>
            </a:br>
            <a:r>
              <a:rPr lang="ko-KR" altLang="en-US" dirty="0"/>
              <a:t>속한 집합을 합친다</a:t>
            </a:r>
            <a:r>
              <a:rPr lang="en-US" altLang="ko-KR" dirty="0"/>
              <a:t>. (Union)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3702600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8040735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4" name="화살표: 오른쪽 43"/>
          <p:cNvSpPr/>
          <p:nvPr/>
        </p:nvSpPr>
        <p:spPr>
          <a:xfrm rot="10800000">
            <a:off x="10659009" y="4054326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5" name="표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068527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223275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만약 같은 집합에 속하고 있지 않는다면 두 노드가</a:t>
            </a:r>
            <a:br>
              <a:rPr lang="en-US" altLang="ko-KR" dirty="0"/>
            </a:br>
            <a:r>
              <a:rPr lang="ko-KR" altLang="en-US" dirty="0"/>
              <a:t>속한 집합을 합친다</a:t>
            </a:r>
            <a:r>
              <a:rPr lang="en-US" altLang="ko-KR" dirty="0"/>
              <a:t>. (Union)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3282800"/>
              </p:ext>
            </p:extLst>
          </p:nvPr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  <p:sp>
        <p:nvSpPr>
          <p:cNvPr id="44" name="화살표: 오른쪽 43"/>
          <p:cNvSpPr/>
          <p:nvPr/>
        </p:nvSpPr>
        <p:spPr>
          <a:xfrm rot="10800000">
            <a:off x="10659009" y="4054326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277938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  <p:sp>
        <p:nvSpPr>
          <p:cNvPr id="44" name="화살표: 오른쪽 43"/>
          <p:cNvSpPr/>
          <p:nvPr/>
        </p:nvSpPr>
        <p:spPr>
          <a:xfrm rot="10800000">
            <a:off x="10659009" y="4419738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5102712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만약 같은 집합에 속하고 있다면</a:t>
            </a:r>
            <a:r>
              <a:rPr lang="en-US" altLang="ko-KR" dirty="0"/>
              <a:t>, </a:t>
            </a:r>
            <a:r>
              <a:rPr lang="ko-KR" altLang="en-US" dirty="0"/>
              <a:t>다음 패스한다</a:t>
            </a:r>
            <a:r>
              <a:rPr lang="en-US" altLang="ko-KR" dirty="0"/>
              <a:t>.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  <p:sp>
        <p:nvSpPr>
          <p:cNvPr id="44" name="화살표: 오른쪽 43"/>
          <p:cNvSpPr/>
          <p:nvPr/>
        </p:nvSpPr>
        <p:spPr>
          <a:xfrm rot="10800000">
            <a:off x="10659009" y="4419738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814207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  <a:ln w="9525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</a:rPr>
                <a:t>9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  <p:sp>
        <p:nvSpPr>
          <p:cNvPr id="44" name="화살표: 오른쪽 43"/>
          <p:cNvSpPr/>
          <p:nvPr/>
        </p:nvSpPr>
        <p:spPr>
          <a:xfrm rot="10800000">
            <a:off x="10659009" y="4757698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45830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만약 같은 집합에 속하고 있지 않는다면 두 노드가</a:t>
            </a:r>
            <a:br>
              <a:rPr lang="en-US" altLang="ko-KR" dirty="0"/>
            </a:br>
            <a:r>
              <a:rPr lang="ko-KR" altLang="en-US" dirty="0"/>
              <a:t>속한 집합을 합친다</a:t>
            </a:r>
            <a:r>
              <a:rPr lang="en-US" altLang="ko-KR" dirty="0"/>
              <a:t>. (Union)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  <a:ln w="9525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</a:rPr>
                <a:t>9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  <p:sp>
        <p:nvSpPr>
          <p:cNvPr id="44" name="화살표: 오른쪽 43"/>
          <p:cNvSpPr/>
          <p:nvPr/>
        </p:nvSpPr>
        <p:spPr>
          <a:xfrm rot="10800000">
            <a:off x="10659009" y="4757698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786535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선택된 간선의 양 끝에 있는 노드들이 서로 같은</a:t>
            </a:r>
            <a:br>
              <a:rPr lang="en-US" altLang="ko-KR" dirty="0"/>
            </a:br>
            <a:r>
              <a:rPr lang="ko-KR" altLang="en-US" dirty="0"/>
              <a:t>집합에 있는지 확인한다</a:t>
            </a:r>
            <a:r>
              <a:rPr lang="en-US" altLang="ko-KR" dirty="0"/>
              <a:t>. (Find)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  <a:ln w="9525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</a:rPr>
                <a:t>9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  <p:sp>
        <p:nvSpPr>
          <p:cNvPr id="44" name="화살표: 오른쪽 43"/>
          <p:cNvSpPr/>
          <p:nvPr/>
        </p:nvSpPr>
        <p:spPr>
          <a:xfrm rot="10800000">
            <a:off x="10659009" y="5131104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713663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149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만약 같은 집합에 속하고 있다면</a:t>
            </a:r>
            <a:r>
              <a:rPr lang="en-US" altLang="ko-KR" dirty="0"/>
              <a:t>, </a:t>
            </a:r>
            <a:r>
              <a:rPr lang="ko-KR" altLang="en-US" dirty="0"/>
              <a:t>다음 패스한다</a:t>
            </a:r>
            <a:r>
              <a:rPr lang="en-US" altLang="ko-KR" dirty="0"/>
              <a:t>.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  <a:ln w="9525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</a:rPr>
                <a:t>9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  <p:sp>
        <p:nvSpPr>
          <p:cNvPr id="44" name="화살표: 오른쪽 43"/>
          <p:cNvSpPr/>
          <p:nvPr/>
        </p:nvSpPr>
        <p:spPr>
          <a:xfrm rot="10800000">
            <a:off x="10659009" y="5131104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091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큐에 </a:t>
            </a:r>
            <a:r>
              <a:rPr lang="en-US" altLang="ko-KR" dirty="0"/>
              <a:t>Indegree</a:t>
            </a:r>
            <a:r>
              <a:rPr lang="ko-KR" altLang="en-US" dirty="0"/>
              <a:t>가 </a:t>
            </a:r>
            <a:r>
              <a:rPr lang="en-US" altLang="ko-KR" dirty="0"/>
              <a:t>0</a:t>
            </a:r>
            <a:r>
              <a:rPr lang="ko-KR" altLang="en-US" dirty="0"/>
              <a:t>인 노드를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243857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0775629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1194089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만약 같은 집합에 속하고 있다면</a:t>
            </a:r>
            <a:r>
              <a:rPr lang="en-US" altLang="ko-KR" dirty="0"/>
              <a:t>, </a:t>
            </a:r>
            <a:r>
              <a:rPr lang="ko-KR" altLang="en-US" dirty="0"/>
              <a:t>다음 패스한다</a:t>
            </a:r>
            <a:r>
              <a:rPr lang="en-US" altLang="ko-KR" dirty="0"/>
              <a:t>.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746017" cy="2745636"/>
            <a:chOff x="3607010" y="2897935"/>
            <a:chExt cx="4746017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/>
              <p:cNvCxnSpPr>
                <a:stCxn id="5" idx="6"/>
                <a:endCxn id="7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stCxn id="6" idx="5"/>
                <a:endCxn id="7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43" name="직선 연결선 42"/>
              <p:cNvCxnSpPr>
                <a:cxnSpLocks/>
                <a:stCxn id="12" idx="3"/>
                <a:endCxn id="13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>
                <a:stCxn id="17" idx="4"/>
                <a:endCxn id="18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  <a:ln w="9525" cap="flat" cmpd="sng" algn="ctr">
                <a:solidFill>
                  <a:schemeClr val="accent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>
                <a:cxnSpLocks/>
                <a:stCxn id="11" idx="6"/>
                <a:endCxn id="17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  <a:ln w="9525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</a:rPr>
                <a:t>13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</a:rPr>
                <a:t>16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</a:rPr>
                <a:t>9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</a:rPr>
                <a:t>13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</a:rPr>
                <a:t>19</a:t>
              </a:r>
              <a:endParaRPr lang="ko-KR" altLang="en-US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  <p:sp>
        <p:nvSpPr>
          <p:cNvPr id="44" name="화살표: 오른쪽 43"/>
          <p:cNvSpPr/>
          <p:nvPr/>
        </p:nvSpPr>
        <p:spPr>
          <a:xfrm rot="10800000">
            <a:off x="10659009" y="6399231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165686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간선의 가중치가 가장 작은 것부터</a:t>
            </a:r>
            <a:endParaRPr lang="en-US" altLang="ko-KR" dirty="0"/>
          </a:p>
          <a:p>
            <a:pPr lvl="1"/>
            <a:r>
              <a:rPr lang="ko-KR" altLang="en-US" dirty="0"/>
              <a:t>만약 같은 집합에 속하고 있다면</a:t>
            </a:r>
            <a:r>
              <a:rPr lang="en-US" altLang="ko-KR" dirty="0"/>
              <a:t>, </a:t>
            </a:r>
            <a:r>
              <a:rPr lang="ko-KR" altLang="en-US" dirty="0"/>
              <a:t>다음 패스한다</a:t>
            </a:r>
            <a:r>
              <a:rPr lang="en-US" altLang="ko-KR" dirty="0"/>
              <a:t>.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1950141" y="3459796"/>
            <a:ext cx="4615994" cy="2745636"/>
            <a:chOff x="3607010" y="2897935"/>
            <a:chExt cx="4615994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8299805" y="1423141"/>
          <a:ext cx="2360854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3482">
                  <a:extLst>
                    <a:ext uri="{9D8B030D-6E8A-4147-A177-3AD203B41FA5}">
                      <a16:colId xmlns:a16="http://schemas.microsoft.com/office/drawing/2014/main" val="3782316785"/>
                    </a:ext>
                  </a:extLst>
                </a:gridCol>
                <a:gridCol w="563482">
                  <a:extLst>
                    <a:ext uri="{9D8B030D-6E8A-4147-A177-3AD203B41FA5}">
                      <a16:colId xmlns:a16="http://schemas.microsoft.com/office/drawing/2014/main" val="336066143"/>
                    </a:ext>
                  </a:extLst>
                </a:gridCol>
                <a:gridCol w="1233890">
                  <a:extLst>
                    <a:ext uri="{9D8B030D-6E8A-4147-A177-3AD203B41FA5}">
                      <a16:colId xmlns:a16="http://schemas.microsoft.com/office/drawing/2014/main" val="953319091"/>
                    </a:ext>
                  </a:extLst>
                </a:gridCol>
              </a:tblGrid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Weight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754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93000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4792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723902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916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377068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35767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470840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02425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84414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397017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5656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100941"/>
                  </a:ext>
                </a:extLst>
              </a:tr>
              <a:tr h="3067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245352"/>
                  </a:ext>
                </a:extLst>
              </a:tr>
            </a:tbl>
          </a:graphicData>
        </a:graphic>
      </p:graphicFrame>
      <p:sp>
        <p:nvSpPr>
          <p:cNvPr id="44" name="화살표: 오른쪽 43"/>
          <p:cNvSpPr/>
          <p:nvPr/>
        </p:nvSpPr>
        <p:spPr>
          <a:xfrm rot="10800000">
            <a:off x="10659009" y="6399231"/>
            <a:ext cx="319489" cy="25338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70776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ko-KR" altLang="en-US" dirty="0"/>
              <a:t>이 그래프의 최소 비용 신장 트리는 아래와 같고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이 때의 최소 비용</a:t>
            </a:r>
            <a:r>
              <a:rPr lang="en-US" altLang="ko-KR" dirty="0"/>
              <a:t>(Minimum Cost)</a:t>
            </a:r>
            <a:r>
              <a:rPr lang="ko-KR" altLang="en-US" dirty="0"/>
              <a:t>는 </a:t>
            </a:r>
            <a:r>
              <a:rPr lang="en-US" altLang="ko-KR" dirty="0"/>
              <a:t>51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</p:txBody>
      </p:sp>
      <p:grpSp>
        <p:nvGrpSpPr>
          <p:cNvPr id="71" name="그룹 70"/>
          <p:cNvGrpSpPr/>
          <p:nvPr/>
        </p:nvGrpSpPr>
        <p:grpSpPr>
          <a:xfrm>
            <a:off x="6940782" y="3459796"/>
            <a:ext cx="4615994" cy="2745636"/>
            <a:chOff x="3607010" y="2897935"/>
            <a:chExt cx="4615994" cy="2745636"/>
          </a:xfrm>
        </p:grpSpPr>
        <p:grpSp>
          <p:nvGrpSpPr>
            <p:cNvPr id="57" name="그룹 5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9" name="그룹 1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5" name="타원 4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6" name="타원 5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" name="타원 6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" name="타원 7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" name="타원 10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2" name="타원 11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3" name="타원 12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7" name="타원 16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8" name="타원 17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5" idx="7"/>
                <a:endCxn id="6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23" name="직선 연결선 22"/>
              <p:cNvCxnSpPr>
                <a:cxnSpLocks/>
                <a:stCxn id="5" idx="4"/>
                <a:endCxn id="8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0" name="직선 연결선 29"/>
              <p:cNvCxnSpPr>
                <a:cxnSpLocks/>
                <a:stCxn id="8" idx="6"/>
                <a:endCxn id="13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/>
              <p:cNvCxnSpPr>
                <a:cxnSpLocks/>
                <a:stCxn id="13" idx="6"/>
                <a:endCxn id="18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6" name="직선 연결선 35"/>
              <p:cNvCxnSpPr>
                <a:stCxn id="6" idx="6"/>
                <a:endCxn id="11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38" name="직선 연결선 37"/>
              <p:cNvCxnSpPr>
                <a:cxnSpLocks/>
                <a:stCxn id="12" idx="2"/>
                <a:endCxn id="7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2" name="직선 연결선 51"/>
              <p:cNvCxnSpPr>
                <a:stCxn id="12" idx="7"/>
                <a:endCxn id="17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54" name="직선 연결선 53"/>
              <p:cNvCxnSpPr>
                <a:cxnSpLocks/>
                <a:stCxn id="11" idx="4"/>
                <a:endCxn id="12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</p:grpSp>
        <p:sp>
          <p:nvSpPr>
            <p:cNvPr id="58" name="TextBox 57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599990" y="3459796"/>
            <a:ext cx="4746017" cy="2745636"/>
            <a:chOff x="3607010" y="2897935"/>
            <a:chExt cx="4746017" cy="2745636"/>
          </a:xfrm>
        </p:grpSpPr>
        <p:grpSp>
          <p:nvGrpSpPr>
            <p:cNvPr id="37" name="그룹 36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55" name="그룹 54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79" name="타원 78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80" name="타원 79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81" name="타원 80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82" name="타원 81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83" name="타원 82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84" name="타원 83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85" name="타원 84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86" name="타원 85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87" name="타원 86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56" name="직선 연결선 55"/>
              <p:cNvCxnSpPr>
                <a:stCxn id="79" idx="7"/>
                <a:endCxn id="80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/>
              <p:cNvCxnSpPr>
                <a:cxnSpLocks/>
                <a:stCxn id="79" idx="4"/>
                <a:endCxn id="82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/>
              <p:cNvCxnSpPr>
                <a:stCxn id="79" idx="6"/>
                <a:endCxn id="81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>
                <a:stCxn id="80" idx="5"/>
                <a:endCxn id="81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>
                <a:cxnSpLocks/>
                <a:stCxn id="82" idx="6"/>
                <a:endCxn id="85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>
                <a:cxnSpLocks/>
                <a:stCxn id="85" idx="6"/>
                <a:endCxn id="87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직선 연결선 71"/>
              <p:cNvCxnSpPr>
                <a:stCxn id="80" idx="6"/>
                <a:endCxn id="83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직선 연결선 72"/>
              <p:cNvCxnSpPr>
                <a:cxnSpLocks/>
                <a:stCxn id="84" idx="2"/>
                <a:endCxn id="81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직선 연결선 73"/>
              <p:cNvCxnSpPr>
                <a:cxnSpLocks/>
                <a:stCxn id="84" idx="3"/>
                <a:endCxn id="85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/>
              <p:cNvCxnSpPr>
                <a:stCxn id="86" idx="4"/>
                <a:endCxn id="87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/>
              <p:cNvCxnSpPr>
                <a:cxnSpLocks/>
                <a:stCxn id="83" idx="6"/>
                <a:endCxn id="86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/>
              <p:cNvCxnSpPr>
                <a:stCxn id="84" idx="7"/>
                <a:endCxn id="86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/>
              <p:cNvCxnSpPr>
                <a:cxnSpLocks/>
                <a:stCxn id="83" idx="4"/>
                <a:endCxn id="84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10" name="화살표: 오른쪽 9"/>
          <p:cNvSpPr/>
          <p:nvPr/>
        </p:nvSpPr>
        <p:spPr>
          <a:xfrm>
            <a:off x="5859037" y="4574442"/>
            <a:ext cx="651660" cy="464763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736654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Kruskal’s</a:t>
            </a:r>
            <a:r>
              <a:rPr lang="ko-KR" altLang="en-US" dirty="0"/>
              <a:t> </a:t>
            </a:r>
            <a:r>
              <a:rPr lang="en-US" altLang="ko-KR" dirty="0"/>
              <a:t>Algorithm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텍스트 개체 틀 3"/>
              <p:cNvSpPr>
                <a:spLocks noGrp="1"/>
              </p:cNvSpPr>
              <p:nvPr>
                <p:ph type="body" sz="quarter" idx="14"/>
              </p:nvPr>
            </p:nvSpPr>
            <p:spPr>
              <a:xfrm>
                <a:off x="798080" y="1330036"/>
                <a:ext cx="10498259" cy="5132224"/>
              </a:xfrm>
            </p:spPr>
            <p:txBody>
              <a:bodyPr/>
              <a:lstStyle/>
              <a:p>
                <a:r>
                  <a:rPr lang="en-US" altLang="ko-KR" dirty="0"/>
                  <a:t>Kruskal’s Algorithm</a:t>
                </a:r>
                <a:r>
                  <a:rPr lang="ko-KR" altLang="en-US" dirty="0"/>
                  <a:t>의 </a:t>
                </a:r>
                <a:r>
                  <a:rPr lang="ko-KR" altLang="en-US" dirty="0" err="1"/>
                  <a:t>시간복잡도</a:t>
                </a:r>
                <a:endParaRPr lang="en-US" altLang="ko-KR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m:rPr>
                            <m:nor/>
                          </m:rPr>
                          <a:rPr lang="en-US" altLang="ko-KR" b="0" i="0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d>
                  </m:oMath>
                </a14:m>
                <a:endParaRPr lang="en-US" altLang="ko-KR" i="1" dirty="0"/>
              </a:p>
            </p:txBody>
          </p:sp>
        </mc:Choice>
        <mc:Fallback xmlns="">
          <p:sp>
            <p:nvSpPr>
              <p:cNvPr id="4" name="텍스트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xfrm>
                <a:off x="798080" y="1330036"/>
                <a:ext cx="10498259" cy="5132224"/>
              </a:xfrm>
              <a:blipFill>
                <a:blip r:embed="rId2"/>
                <a:stretch>
                  <a:fillRect l="-87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487816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/>
            <a:r>
              <a:rPr lang="ko-KR" altLang="en-US" dirty="0"/>
              <a:t>아무 노드를 선택하고 그래프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 (</a:t>
            </a:r>
            <a:r>
              <a:rPr lang="ko-KR" altLang="en-US" dirty="0"/>
              <a:t>초기 </a:t>
            </a:r>
            <a:r>
              <a:rPr lang="en-US" altLang="ko-KR" dirty="0"/>
              <a:t>G’</a:t>
            </a:r>
            <a:r>
              <a:rPr lang="ko-KR" altLang="en-US" dirty="0"/>
              <a:t>는 빈 그래프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 </a:t>
            </a: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그 간선과 간선에 연결된 노드를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모든 노드들이 </a:t>
            </a:r>
            <a:r>
              <a:rPr lang="en-US" altLang="ko-KR" dirty="0"/>
              <a:t>G’</a:t>
            </a:r>
            <a:r>
              <a:rPr lang="ko-KR" altLang="en-US" dirty="0"/>
              <a:t>에 속할 때 까지 </a:t>
            </a:r>
            <a:r>
              <a:rPr lang="en-US" altLang="ko-KR" dirty="0"/>
              <a:t>2</a:t>
            </a:r>
            <a:r>
              <a:rPr lang="ko-KR" altLang="en-US" dirty="0"/>
              <a:t>번과 </a:t>
            </a:r>
            <a:r>
              <a:rPr lang="en-US" altLang="ko-KR" dirty="0"/>
              <a:t>3</a:t>
            </a:r>
            <a:r>
              <a:rPr lang="ko-KR" altLang="en-US" dirty="0"/>
              <a:t>번을 반복한다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모든 과정을 마치면 </a:t>
            </a:r>
            <a:r>
              <a:rPr lang="en-US" altLang="ko-KR" dirty="0"/>
              <a:t>G’</a:t>
            </a:r>
            <a:r>
              <a:rPr lang="ko-KR" altLang="en-US" dirty="0"/>
              <a:t>가 최소 비용 신장 트리이다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1801703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2897935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22459847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/>
            <a:r>
              <a:rPr lang="ko-KR" altLang="en-US" dirty="0"/>
              <a:t>아무 노드를 선택하고 그래프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942028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009633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65578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159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그 간선과 간선에 연결된 노드를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0405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큐에서 노드를 빼고 난 뒤</a:t>
            </a:r>
            <a:r>
              <a:rPr lang="en-US" altLang="ko-KR" dirty="0"/>
              <a:t>, </a:t>
            </a:r>
            <a:r>
              <a:rPr lang="ko-KR" altLang="en-US" dirty="0"/>
              <a:t>해당 노드에 연결된</a:t>
            </a:r>
            <a:br>
              <a:rPr lang="en-US" altLang="ko-KR" dirty="0"/>
            </a:br>
            <a:r>
              <a:rPr lang="ko-KR" altLang="en-US" dirty="0"/>
              <a:t>모든 </a:t>
            </a:r>
            <a:r>
              <a:rPr lang="ko-KR" altLang="en-US" dirty="0" err="1"/>
              <a:t>엣지를</a:t>
            </a:r>
            <a:r>
              <a:rPr lang="ko-KR" altLang="en-US" dirty="0"/>
              <a:t> 제거한다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243857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529551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7678022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429600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72341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그 간선과 간선에 연결된 노드를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673037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19091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261468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그 간선과 간선에 연결된 노드를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913387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698448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518036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그 간선과 간선에 연결된 노드를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563337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169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80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큐에서 노드를 빼고 난 뒤</a:t>
            </a:r>
            <a:r>
              <a:rPr lang="en-US" altLang="ko-KR" dirty="0"/>
              <a:t>, </a:t>
            </a:r>
            <a:r>
              <a:rPr lang="ko-KR" altLang="en-US" dirty="0"/>
              <a:t>해당 노드에 연결된</a:t>
            </a:r>
            <a:br>
              <a:rPr lang="en-US" altLang="ko-KR" dirty="0"/>
            </a:br>
            <a:r>
              <a:rPr lang="ko-KR" altLang="en-US" dirty="0"/>
              <a:t>모든 </a:t>
            </a:r>
            <a:r>
              <a:rPr lang="ko-KR" altLang="en-US" dirty="0" err="1"/>
              <a:t>엣지를</a:t>
            </a:r>
            <a:r>
              <a:rPr lang="ko-KR" altLang="en-US" dirty="0"/>
              <a:t> 제거한다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801368" y="3243857"/>
            <a:ext cx="5548062" cy="3002721"/>
            <a:chOff x="3607007" y="2328917"/>
            <a:chExt cx="5548062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4254717" y="2683982"/>
              <a:ext cx="4397671" cy="2224526"/>
              <a:chOff x="3331301" y="2541536"/>
              <a:chExt cx="5956822" cy="3013208"/>
            </a:xfrm>
          </p:grpSpPr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11299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7340548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392127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그 간선과 간선에 연결된 노드를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899885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66722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524457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그 간선과 간선에 연결된 노드를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81898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321546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905772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그 간선과 간선에 연결된 노드를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370258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397013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179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dirty="0"/>
              <a:t>G’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모두 속하지 않는 간선 중 가중치의 값이 가장 작은 간선을 선택한다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8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 err="1"/>
              <a:t>엣지를</a:t>
            </a:r>
            <a:r>
              <a:rPr lang="ko-KR" altLang="en-US" dirty="0"/>
              <a:t> 제거하고 나서 </a:t>
            </a:r>
            <a:r>
              <a:rPr lang="en-US" altLang="ko-KR" dirty="0"/>
              <a:t>Indegree</a:t>
            </a:r>
            <a:r>
              <a:rPr lang="ko-KR" altLang="en-US" dirty="0"/>
              <a:t>가 </a:t>
            </a:r>
            <a:r>
              <a:rPr lang="en-US" altLang="ko-KR" dirty="0"/>
              <a:t>0</a:t>
            </a:r>
            <a:r>
              <a:rPr lang="ko-KR" altLang="en-US" dirty="0"/>
              <a:t>인 노드들이</a:t>
            </a:r>
            <a:br>
              <a:rPr lang="en-US" altLang="ko-KR" dirty="0"/>
            </a:br>
            <a:r>
              <a:rPr lang="ko-KR" altLang="en-US" dirty="0"/>
              <a:t>있다면</a:t>
            </a:r>
            <a:r>
              <a:rPr lang="en-US" altLang="ko-KR" dirty="0"/>
              <a:t>, </a:t>
            </a:r>
            <a:r>
              <a:rPr lang="ko-KR" altLang="en-US" dirty="0"/>
              <a:t>큐에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801368" y="3243857"/>
            <a:ext cx="5548062" cy="3002721"/>
            <a:chOff x="3607007" y="2328917"/>
            <a:chExt cx="5548062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4254717" y="2683982"/>
              <a:ext cx="4397671" cy="2224526"/>
              <a:chOff x="3331301" y="2541536"/>
              <a:chExt cx="5956822" cy="3013208"/>
            </a:xfrm>
          </p:grpSpPr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44319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0775629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0326272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8955882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그 간선과 간선에 연결된 노드를 </a:t>
            </a:r>
            <a:r>
              <a:rPr lang="en-US" altLang="ko-KR" dirty="0"/>
              <a:t>G’</a:t>
            </a:r>
            <a:r>
              <a:rPr lang="ko-KR" altLang="en-US" dirty="0"/>
              <a:t>에 추가한다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918183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모든 노드들이 포함되어 있으므로 종료</a:t>
            </a:r>
            <a:endParaRPr lang="en-US" altLang="ko-KR" dirty="0"/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125335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이때 만들어진 </a:t>
            </a:r>
            <a:r>
              <a:rPr lang="en-US" altLang="ko-KR" dirty="0"/>
              <a:t>G’</a:t>
            </a:r>
            <a:r>
              <a:rPr lang="ko-KR" altLang="en-US" dirty="0"/>
              <a:t>가 최소 비용 신장 트리이다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746017" cy="2745636"/>
            <a:chOff x="3607010" y="2897935"/>
            <a:chExt cx="4746017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>
                <a:stCxn id="34" idx="6"/>
                <a:endCxn id="36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>
                <a:stCxn id="35" idx="5"/>
                <a:endCxn id="36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>
                <a:cxnSpLocks/>
                <a:stCxn id="39" idx="3"/>
                <a:endCxn id="40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>
                <a:stCxn id="41" idx="4"/>
                <a:endCxn id="42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>
                <a:cxnSpLocks/>
                <a:stCxn id="38" idx="6"/>
                <a:endCxn id="41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102113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이때 만들어진 </a:t>
            </a:r>
            <a:r>
              <a:rPr lang="en-US" altLang="ko-KR" dirty="0"/>
              <a:t>G’</a:t>
            </a:r>
            <a:r>
              <a:rPr lang="ko-KR" altLang="en-US" dirty="0"/>
              <a:t>가 최소 비용 신장 트리이다</a:t>
            </a:r>
            <a:r>
              <a:rPr lang="en-US" altLang="ko-KR" dirty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615994" cy="2745636"/>
            <a:chOff x="3607010" y="2897935"/>
            <a:chExt cx="4615994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006352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/>
            <a:r>
              <a:rPr lang="ko-KR" altLang="en-US" dirty="0"/>
              <a:t>만약 간선 </a:t>
            </a:r>
            <a:r>
              <a:rPr lang="en-US" altLang="ko-KR" dirty="0"/>
              <a:t>6-8</a:t>
            </a:r>
            <a:r>
              <a:rPr lang="ko-KR" altLang="en-US" dirty="0"/>
              <a:t>의 가중치가 </a:t>
            </a:r>
            <a:r>
              <a:rPr lang="en-US" altLang="ko-KR" dirty="0"/>
              <a:t>8</a:t>
            </a:r>
            <a:r>
              <a:rPr lang="ko-KR" altLang="en-US" dirty="0"/>
              <a:t>이라면 다음 상황에서 무얼 선택해야 할까</a:t>
            </a:r>
            <a:r>
              <a:rPr lang="en-US" altLang="ko-KR" dirty="0"/>
              <a:t>?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090841" y="2675503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4760335" y="2719384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3" name="그룹 42"/>
          <p:cNvGrpSpPr/>
          <p:nvPr/>
        </p:nvGrpSpPr>
        <p:grpSpPr>
          <a:xfrm>
            <a:off x="643472" y="3195391"/>
            <a:ext cx="4746017" cy="2745636"/>
            <a:chOff x="3607010" y="2897935"/>
            <a:chExt cx="4746017" cy="2745636"/>
          </a:xfrm>
        </p:grpSpPr>
        <p:grpSp>
          <p:nvGrpSpPr>
            <p:cNvPr id="44" name="그룹 43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58" name="그룹 57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72" name="타원 71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73" name="타원 72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4" name="타원 73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75" name="타원 74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76" name="타원 75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77" name="타원 76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78" name="타원 77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79" name="타원 78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80" name="타원 79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59" name="직선 연결선 58"/>
              <p:cNvCxnSpPr>
                <a:stCxn id="72" idx="7"/>
                <a:endCxn id="73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>
                <a:cxnSpLocks/>
                <a:stCxn id="72" idx="4"/>
                <a:endCxn id="75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>
                <a:stCxn id="72" idx="6"/>
                <a:endCxn id="74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/>
              <p:cNvCxnSpPr>
                <a:stCxn id="73" idx="5"/>
                <a:endCxn id="74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/>
              <p:cNvCxnSpPr>
                <a:cxnSpLocks/>
                <a:stCxn id="75" idx="6"/>
                <a:endCxn id="78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/>
              <p:cNvCxnSpPr>
                <a:cxnSpLocks/>
                <a:stCxn id="78" idx="6"/>
                <a:endCxn id="80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>
                <a:stCxn id="73" idx="6"/>
                <a:endCxn id="76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>
                <a:cxnSpLocks/>
                <a:stCxn id="77" idx="2"/>
                <a:endCxn id="74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cxnSpLocks/>
                <a:stCxn id="77" idx="3"/>
                <a:endCxn id="78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>
                <a:stCxn id="79" idx="4"/>
                <a:endCxn id="80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>
                <a:cxnSpLocks/>
                <a:stCxn id="76" idx="6"/>
                <a:endCxn id="79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>
                <a:stCxn id="77" idx="7"/>
                <a:endCxn id="79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/>
              <p:cNvCxnSpPr>
                <a:cxnSpLocks/>
                <a:stCxn id="76" idx="4"/>
                <a:endCxn id="77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45" name="TextBox 44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pSp>
        <p:nvGrpSpPr>
          <p:cNvPr id="83" name="그룹 82"/>
          <p:cNvGrpSpPr/>
          <p:nvPr/>
        </p:nvGrpSpPr>
        <p:grpSpPr>
          <a:xfrm>
            <a:off x="6363230" y="3195391"/>
            <a:ext cx="4746017" cy="2745636"/>
            <a:chOff x="3607010" y="2897935"/>
            <a:chExt cx="4746017" cy="2745636"/>
          </a:xfrm>
        </p:grpSpPr>
        <p:grpSp>
          <p:nvGrpSpPr>
            <p:cNvPr id="84" name="그룹 83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98" name="그룹 97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112" name="타원 111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113" name="타원 112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114" name="타원 113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115" name="타원 114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6" name="타원 115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17" name="타원 116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18" name="타원 117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19" name="타원 118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20" name="타원 119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99" name="직선 연결선 98"/>
              <p:cNvCxnSpPr>
                <a:stCxn id="112" idx="7"/>
                <a:endCxn id="113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/>
              <p:cNvCxnSpPr>
                <a:cxnSpLocks/>
                <a:stCxn id="112" idx="4"/>
                <a:endCxn id="115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1" name="직선 연결선 100"/>
              <p:cNvCxnSpPr>
                <a:stCxn id="112" idx="6"/>
                <a:endCxn id="114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직선 연결선 101"/>
              <p:cNvCxnSpPr>
                <a:stCxn id="113" idx="5"/>
                <a:endCxn id="114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직선 연결선 102"/>
              <p:cNvCxnSpPr>
                <a:cxnSpLocks/>
                <a:stCxn id="115" idx="6"/>
                <a:endCxn id="118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/>
              <p:cNvCxnSpPr>
                <a:cxnSpLocks/>
                <a:stCxn id="118" idx="6"/>
                <a:endCxn id="120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/>
              <p:cNvCxnSpPr>
                <a:stCxn id="113" idx="6"/>
                <a:endCxn id="116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6" name="직선 연결선 105"/>
              <p:cNvCxnSpPr>
                <a:cxnSpLocks/>
                <a:stCxn id="117" idx="2"/>
                <a:endCxn id="114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직선 연결선 106"/>
              <p:cNvCxnSpPr>
                <a:cxnSpLocks/>
                <a:stCxn id="117" idx="3"/>
                <a:endCxn id="118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직선 연결선 107"/>
              <p:cNvCxnSpPr>
                <a:stCxn id="119" idx="4"/>
                <a:endCxn id="120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직선 연결선 108"/>
              <p:cNvCxnSpPr>
                <a:cxnSpLocks/>
                <a:stCxn id="116" idx="6"/>
                <a:endCxn id="119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직선 연결선 109"/>
              <p:cNvCxnSpPr>
                <a:stCxn id="117" idx="7"/>
                <a:endCxn id="119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11" name="직선 연결선 110"/>
              <p:cNvCxnSpPr>
                <a:cxnSpLocks/>
                <a:stCxn id="116" idx="4"/>
                <a:endCxn id="117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85" name="TextBox 84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8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16926812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/>
            <a:r>
              <a:rPr lang="ko-KR" altLang="en-US" dirty="0"/>
              <a:t>만약 간선 </a:t>
            </a:r>
            <a:r>
              <a:rPr lang="en-US" altLang="ko-KR" dirty="0"/>
              <a:t>6-8</a:t>
            </a:r>
            <a:r>
              <a:rPr lang="ko-KR" altLang="en-US" dirty="0"/>
              <a:t>의 가중치가 </a:t>
            </a:r>
            <a:r>
              <a:rPr lang="en-US" altLang="ko-KR" dirty="0"/>
              <a:t>8</a:t>
            </a:r>
            <a:r>
              <a:rPr lang="ko-KR" altLang="en-US" dirty="0"/>
              <a:t>이라면 다음 상황에서 무얼 선택해야 할까</a:t>
            </a:r>
            <a:r>
              <a:rPr lang="en-US" altLang="ko-KR" dirty="0"/>
              <a:t>?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090841" y="2675503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4760335" y="2719384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3" name="그룹 42"/>
          <p:cNvGrpSpPr/>
          <p:nvPr/>
        </p:nvGrpSpPr>
        <p:grpSpPr>
          <a:xfrm>
            <a:off x="643472" y="3195391"/>
            <a:ext cx="4746017" cy="2745636"/>
            <a:chOff x="3607010" y="2897935"/>
            <a:chExt cx="4746017" cy="2745636"/>
          </a:xfrm>
        </p:grpSpPr>
        <p:grpSp>
          <p:nvGrpSpPr>
            <p:cNvPr id="44" name="그룹 43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58" name="그룹 57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72" name="타원 71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73" name="타원 72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4" name="타원 73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75" name="타원 74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76" name="타원 75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77" name="타원 76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78" name="타원 77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79" name="타원 78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80" name="타원 79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59" name="직선 연결선 58"/>
              <p:cNvCxnSpPr>
                <a:stCxn id="72" idx="7"/>
                <a:endCxn id="73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>
                <a:cxnSpLocks/>
                <a:stCxn id="72" idx="4"/>
                <a:endCxn id="75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>
                <a:stCxn id="72" idx="6"/>
                <a:endCxn id="74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/>
              <p:cNvCxnSpPr>
                <a:stCxn id="73" idx="5"/>
                <a:endCxn id="74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/>
              <p:cNvCxnSpPr>
                <a:cxnSpLocks/>
                <a:stCxn id="75" idx="6"/>
                <a:endCxn id="78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/>
              <p:cNvCxnSpPr>
                <a:cxnSpLocks/>
                <a:stCxn id="78" idx="6"/>
                <a:endCxn id="80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>
                <a:stCxn id="73" idx="6"/>
                <a:endCxn id="76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>
                <a:cxnSpLocks/>
                <a:stCxn id="77" idx="2"/>
                <a:endCxn id="74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cxnSpLocks/>
                <a:stCxn id="77" idx="3"/>
                <a:endCxn id="78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>
                <a:stCxn id="79" idx="4"/>
                <a:endCxn id="80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>
                <a:cxnSpLocks/>
                <a:stCxn id="76" idx="6"/>
                <a:endCxn id="79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>
                <a:stCxn id="77" idx="7"/>
                <a:endCxn id="79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/>
              <p:cNvCxnSpPr>
                <a:cxnSpLocks/>
                <a:stCxn id="76" idx="4"/>
                <a:endCxn id="77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45" name="TextBox 44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pSp>
        <p:nvGrpSpPr>
          <p:cNvPr id="83" name="그룹 82"/>
          <p:cNvGrpSpPr/>
          <p:nvPr/>
        </p:nvGrpSpPr>
        <p:grpSpPr>
          <a:xfrm>
            <a:off x="6363230" y="3195391"/>
            <a:ext cx="4746017" cy="2745636"/>
            <a:chOff x="3607010" y="2897935"/>
            <a:chExt cx="4746017" cy="2745636"/>
          </a:xfrm>
        </p:grpSpPr>
        <p:grpSp>
          <p:nvGrpSpPr>
            <p:cNvPr id="84" name="그룹 83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98" name="그룹 97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112" name="타원 111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113" name="타원 112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114" name="타원 113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115" name="타원 114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6" name="타원 115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17" name="타원 116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18" name="타원 117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19" name="타원 118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20" name="타원 119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99" name="직선 연결선 98"/>
              <p:cNvCxnSpPr>
                <a:stCxn id="112" idx="7"/>
                <a:endCxn id="113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/>
              <p:cNvCxnSpPr>
                <a:cxnSpLocks/>
                <a:stCxn id="112" idx="4"/>
                <a:endCxn id="115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1" name="직선 연결선 100"/>
              <p:cNvCxnSpPr>
                <a:stCxn id="112" idx="6"/>
                <a:endCxn id="114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2" name="직선 연결선 101"/>
              <p:cNvCxnSpPr>
                <a:stCxn id="113" idx="5"/>
                <a:endCxn id="114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3" name="직선 연결선 102"/>
              <p:cNvCxnSpPr>
                <a:cxnSpLocks/>
                <a:stCxn id="115" idx="6"/>
                <a:endCxn id="118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/>
              <p:cNvCxnSpPr>
                <a:cxnSpLocks/>
                <a:stCxn id="118" idx="6"/>
                <a:endCxn id="120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/>
              <p:cNvCxnSpPr>
                <a:stCxn id="113" idx="6"/>
                <a:endCxn id="116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6" name="직선 연결선 105"/>
              <p:cNvCxnSpPr>
                <a:cxnSpLocks/>
                <a:stCxn id="117" idx="2"/>
                <a:endCxn id="114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7" name="직선 연결선 106"/>
              <p:cNvCxnSpPr>
                <a:cxnSpLocks/>
                <a:stCxn id="117" idx="3"/>
                <a:endCxn id="118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8" name="직선 연결선 107"/>
              <p:cNvCxnSpPr>
                <a:stCxn id="119" idx="4"/>
                <a:endCxn id="120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9" name="직선 연결선 108"/>
              <p:cNvCxnSpPr>
                <a:cxnSpLocks/>
                <a:stCxn id="116" idx="6"/>
                <a:endCxn id="119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10" name="직선 연결선 109"/>
              <p:cNvCxnSpPr>
                <a:stCxn id="117" idx="7"/>
                <a:endCxn id="119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11" name="직선 연결선 110"/>
              <p:cNvCxnSpPr>
                <a:cxnSpLocks/>
                <a:stCxn id="116" idx="4"/>
                <a:endCxn id="117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85" name="TextBox 84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8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46226074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/>
            <a:r>
              <a:rPr lang="ko-KR" altLang="en-US" dirty="0"/>
              <a:t>만약 간선 </a:t>
            </a:r>
            <a:r>
              <a:rPr lang="en-US" altLang="ko-KR" dirty="0"/>
              <a:t>6-8</a:t>
            </a:r>
            <a:r>
              <a:rPr lang="ko-KR" altLang="en-US" dirty="0"/>
              <a:t>의 가중치가 </a:t>
            </a:r>
            <a:r>
              <a:rPr lang="en-US" altLang="ko-KR" dirty="0"/>
              <a:t>8</a:t>
            </a:r>
            <a:r>
              <a:rPr lang="ko-KR" altLang="en-US" dirty="0"/>
              <a:t>이라면 다음 상황에서 무얼 선택해야 할까</a:t>
            </a:r>
            <a:r>
              <a:rPr lang="en-US" altLang="ko-KR" dirty="0"/>
              <a:t>?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090841" y="2675503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4760335" y="2719384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3" name="그룹 42"/>
          <p:cNvGrpSpPr/>
          <p:nvPr/>
        </p:nvGrpSpPr>
        <p:grpSpPr>
          <a:xfrm>
            <a:off x="643472" y="3195391"/>
            <a:ext cx="4746017" cy="2745636"/>
            <a:chOff x="3607010" y="2897935"/>
            <a:chExt cx="4746017" cy="2745636"/>
          </a:xfrm>
        </p:grpSpPr>
        <p:grpSp>
          <p:nvGrpSpPr>
            <p:cNvPr id="44" name="그룹 43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58" name="그룹 57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72" name="타원 71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73" name="타원 72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4" name="타원 73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75" name="타원 74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76" name="타원 75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77" name="타원 76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78" name="타원 77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79" name="타원 78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80" name="타원 79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59" name="직선 연결선 58"/>
              <p:cNvCxnSpPr>
                <a:stCxn id="72" idx="7"/>
                <a:endCxn id="73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>
                <a:cxnSpLocks/>
                <a:stCxn id="72" idx="4"/>
                <a:endCxn id="75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>
                <a:stCxn id="72" idx="6"/>
                <a:endCxn id="74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/>
              <p:cNvCxnSpPr>
                <a:stCxn id="73" idx="5"/>
                <a:endCxn id="74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/>
              <p:cNvCxnSpPr>
                <a:cxnSpLocks/>
                <a:stCxn id="75" idx="6"/>
                <a:endCxn id="78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/>
              <p:cNvCxnSpPr>
                <a:cxnSpLocks/>
                <a:stCxn id="78" idx="6"/>
                <a:endCxn id="80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>
                <a:stCxn id="73" idx="6"/>
                <a:endCxn id="76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>
                <a:cxnSpLocks/>
                <a:stCxn id="77" idx="2"/>
                <a:endCxn id="74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cxnSpLocks/>
                <a:stCxn id="77" idx="3"/>
                <a:endCxn id="78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>
                <a:stCxn id="79" idx="4"/>
                <a:endCxn id="80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>
                <a:cxnSpLocks/>
                <a:stCxn id="76" idx="6"/>
                <a:endCxn id="79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>
                <a:stCxn id="77" idx="7"/>
                <a:endCxn id="79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/>
              <p:cNvCxnSpPr>
                <a:cxnSpLocks/>
                <a:stCxn id="76" idx="4"/>
                <a:endCxn id="77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45" name="TextBox 44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pSp>
        <p:nvGrpSpPr>
          <p:cNvPr id="83" name="그룹 82"/>
          <p:cNvGrpSpPr/>
          <p:nvPr/>
        </p:nvGrpSpPr>
        <p:grpSpPr>
          <a:xfrm>
            <a:off x="6363230" y="3195391"/>
            <a:ext cx="4746017" cy="2745636"/>
            <a:chOff x="3607010" y="2897935"/>
            <a:chExt cx="4746017" cy="2745636"/>
          </a:xfrm>
        </p:grpSpPr>
        <p:grpSp>
          <p:nvGrpSpPr>
            <p:cNvPr id="84" name="그룹 83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98" name="그룹 97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112" name="타원 111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113" name="타원 112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114" name="타원 113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115" name="타원 114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6" name="타원 115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17" name="타원 116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18" name="타원 117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19" name="타원 118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20" name="타원 119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99" name="직선 연결선 98"/>
              <p:cNvCxnSpPr>
                <a:stCxn id="112" idx="7"/>
                <a:endCxn id="113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/>
              <p:cNvCxnSpPr>
                <a:cxnSpLocks/>
                <a:stCxn id="112" idx="4"/>
                <a:endCxn id="115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1" name="직선 연결선 100"/>
              <p:cNvCxnSpPr>
                <a:stCxn id="112" idx="6"/>
                <a:endCxn id="114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직선 연결선 101"/>
              <p:cNvCxnSpPr>
                <a:stCxn id="113" idx="5"/>
                <a:endCxn id="114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직선 연결선 102"/>
              <p:cNvCxnSpPr>
                <a:cxnSpLocks/>
                <a:stCxn id="115" idx="6"/>
                <a:endCxn id="118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/>
              <p:cNvCxnSpPr>
                <a:cxnSpLocks/>
                <a:stCxn id="118" idx="6"/>
                <a:endCxn id="120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/>
              <p:cNvCxnSpPr>
                <a:stCxn id="113" idx="6"/>
                <a:endCxn id="116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6" name="직선 연결선 105"/>
              <p:cNvCxnSpPr>
                <a:cxnSpLocks/>
                <a:stCxn id="117" idx="2"/>
                <a:endCxn id="114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7" name="직선 연결선 106"/>
              <p:cNvCxnSpPr>
                <a:cxnSpLocks/>
                <a:stCxn id="117" idx="3"/>
                <a:endCxn id="118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직선 연결선 107"/>
              <p:cNvCxnSpPr>
                <a:stCxn id="119" idx="4"/>
                <a:endCxn id="120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직선 연결선 108"/>
              <p:cNvCxnSpPr>
                <a:cxnSpLocks/>
                <a:stCxn id="116" idx="6"/>
                <a:endCxn id="119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직선 연결선 109"/>
              <p:cNvCxnSpPr>
                <a:stCxn id="117" idx="7"/>
                <a:endCxn id="119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11" name="직선 연결선 110"/>
              <p:cNvCxnSpPr>
                <a:cxnSpLocks/>
                <a:stCxn id="116" idx="4"/>
                <a:endCxn id="117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85" name="TextBox 84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8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35683198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/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b="1" u="sng" dirty="0"/>
              <a:t>G’</a:t>
            </a:r>
            <a:r>
              <a:rPr lang="ko-KR" altLang="en-US" b="1" u="sng" dirty="0"/>
              <a:t>에</a:t>
            </a:r>
            <a:r>
              <a:rPr lang="en-US" altLang="ko-KR" b="1" u="sng" dirty="0"/>
              <a:t> </a:t>
            </a:r>
            <a:r>
              <a:rPr lang="ko-KR" altLang="en-US" b="1" u="sng" dirty="0"/>
              <a:t>모두 속하지 않는 간선 중</a:t>
            </a:r>
            <a:r>
              <a:rPr lang="ko-KR" altLang="en-US" dirty="0"/>
              <a:t> 가중치의 값이 가장 작은 간선을 선택한다</a:t>
            </a:r>
            <a:endParaRPr lang="en-US" altLang="ko-KR" dirty="0"/>
          </a:p>
        </p:txBody>
      </p:sp>
      <p:grpSp>
        <p:nvGrpSpPr>
          <p:cNvPr id="43" name="그룹 42"/>
          <p:cNvGrpSpPr/>
          <p:nvPr/>
        </p:nvGrpSpPr>
        <p:grpSpPr>
          <a:xfrm>
            <a:off x="643472" y="3195391"/>
            <a:ext cx="4746017" cy="2745636"/>
            <a:chOff x="3607010" y="2897935"/>
            <a:chExt cx="4746017" cy="2745636"/>
          </a:xfrm>
        </p:grpSpPr>
        <p:grpSp>
          <p:nvGrpSpPr>
            <p:cNvPr id="44" name="그룹 43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58" name="그룹 57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72" name="타원 71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73" name="타원 72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74" name="타원 73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75" name="타원 74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76" name="타원 75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77" name="타원 76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78" name="타원 77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79" name="타원 78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80" name="타원 79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59" name="직선 연결선 58"/>
              <p:cNvCxnSpPr>
                <a:stCxn id="72" idx="7"/>
                <a:endCxn id="73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/>
              <p:cNvCxnSpPr>
                <a:cxnSpLocks/>
                <a:stCxn id="72" idx="4"/>
                <a:endCxn id="75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/>
              <p:cNvCxnSpPr>
                <a:stCxn id="72" idx="6"/>
                <a:endCxn id="74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/>
              <p:cNvCxnSpPr>
                <a:stCxn id="73" idx="5"/>
                <a:endCxn id="74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/>
              <p:cNvCxnSpPr>
                <a:cxnSpLocks/>
                <a:stCxn id="75" idx="6"/>
                <a:endCxn id="78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/>
              <p:cNvCxnSpPr>
                <a:cxnSpLocks/>
                <a:stCxn id="78" idx="6"/>
                <a:endCxn id="80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/>
              <p:cNvCxnSpPr>
                <a:stCxn id="73" idx="6"/>
                <a:endCxn id="76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>
                <a:cxnSpLocks/>
                <a:stCxn id="77" idx="2"/>
                <a:endCxn id="74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7" name="직선 연결선 66"/>
              <p:cNvCxnSpPr>
                <a:cxnSpLocks/>
                <a:stCxn id="77" idx="3"/>
                <a:endCxn id="78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8" name="직선 연결선 67"/>
              <p:cNvCxnSpPr>
                <a:stCxn id="79" idx="4"/>
                <a:endCxn id="80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69" name="직선 연결선 68"/>
              <p:cNvCxnSpPr>
                <a:cxnSpLocks/>
                <a:stCxn id="76" idx="6"/>
                <a:endCxn id="79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/>
              <p:cNvCxnSpPr>
                <a:stCxn id="77" idx="7"/>
                <a:endCxn id="79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/>
              <p:cNvCxnSpPr>
                <a:cxnSpLocks/>
                <a:stCxn id="76" idx="4"/>
                <a:endCxn id="77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45" name="TextBox 44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pSp>
        <p:nvGrpSpPr>
          <p:cNvPr id="83" name="그룹 82"/>
          <p:cNvGrpSpPr/>
          <p:nvPr/>
        </p:nvGrpSpPr>
        <p:grpSpPr>
          <a:xfrm>
            <a:off x="6363230" y="3195391"/>
            <a:ext cx="4746017" cy="2745636"/>
            <a:chOff x="3607010" y="2897935"/>
            <a:chExt cx="4746017" cy="2745636"/>
          </a:xfrm>
        </p:grpSpPr>
        <p:grpSp>
          <p:nvGrpSpPr>
            <p:cNvPr id="84" name="그룹 83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98" name="그룹 97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112" name="타원 111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113" name="타원 112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114" name="타원 113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115" name="타원 114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16" name="타원 115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17" name="타원 116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18" name="타원 117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19" name="타원 118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20" name="타원 119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99" name="직선 연결선 98"/>
              <p:cNvCxnSpPr>
                <a:stCxn id="112" idx="7"/>
                <a:endCxn id="113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/>
              <p:cNvCxnSpPr>
                <a:cxnSpLocks/>
                <a:stCxn id="112" idx="4"/>
                <a:endCxn id="115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1" name="직선 연결선 100"/>
              <p:cNvCxnSpPr>
                <a:stCxn id="112" idx="6"/>
                <a:endCxn id="114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2" name="직선 연결선 101"/>
              <p:cNvCxnSpPr>
                <a:stCxn id="113" idx="5"/>
                <a:endCxn id="114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3" name="직선 연결선 102"/>
              <p:cNvCxnSpPr>
                <a:cxnSpLocks/>
                <a:stCxn id="115" idx="6"/>
                <a:endCxn id="118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/>
              <p:cNvCxnSpPr>
                <a:cxnSpLocks/>
                <a:stCxn id="118" idx="6"/>
                <a:endCxn id="120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/>
              <p:cNvCxnSpPr>
                <a:stCxn id="113" idx="6"/>
                <a:endCxn id="116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06" name="직선 연결선 105"/>
              <p:cNvCxnSpPr>
                <a:cxnSpLocks/>
                <a:stCxn id="117" idx="2"/>
                <a:endCxn id="114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7" name="직선 연결선 106"/>
              <p:cNvCxnSpPr>
                <a:cxnSpLocks/>
                <a:stCxn id="117" idx="3"/>
                <a:endCxn id="118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8" name="직선 연결선 107"/>
              <p:cNvCxnSpPr>
                <a:stCxn id="119" idx="4"/>
                <a:endCxn id="120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09" name="직선 연결선 108"/>
              <p:cNvCxnSpPr>
                <a:cxnSpLocks/>
                <a:stCxn id="116" idx="6"/>
                <a:endCxn id="119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10" name="직선 연결선 109"/>
              <p:cNvCxnSpPr>
                <a:stCxn id="117" idx="7"/>
                <a:endCxn id="119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11" name="직선 연결선 110"/>
              <p:cNvCxnSpPr>
                <a:cxnSpLocks/>
                <a:stCxn id="116" idx="4"/>
                <a:endCxn id="117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85" name="TextBox 84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8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5" name="타원 4"/>
          <p:cNvSpPr/>
          <p:nvPr/>
        </p:nvSpPr>
        <p:spPr>
          <a:xfrm>
            <a:off x="8818316" y="4357261"/>
            <a:ext cx="369332" cy="369332"/>
          </a:xfrm>
          <a:prstGeom prst="ellipse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타원 120"/>
          <p:cNvSpPr/>
          <p:nvPr/>
        </p:nvSpPr>
        <p:spPr>
          <a:xfrm>
            <a:off x="9886712" y="3387304"/>
            <a:ext cx="369332" cy="369332"/>
          </a:xfrm>
          <a:prstGeom prst="ellipse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357327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화살표: 오른쪽 81"/>
          <p:cNvSpPr/>
          <p:nvPr/>
        </p:nvSpPr>
        <p:spPr>
          <a:xfrm rot="5400000">
            <a:off x="9429840" y="2662927"/>
            <a:ext cx="1240236" cy="2980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/>
            <a:r>
              <a:rPr lang="en-US" altLang="ko-KR" dirty="0"/>
              <a:t>G’</a:t>
            </a:r>
            <a:r>
              <a:rPr lang="ko-KR" altLang="en-US" dirty="0"/>
              <a:t>에서 연결된 간선을 선택하는데</a:t>
            </a:r>
            <a:r>
              <a:rPr lang="en-US" altLang="ko-KR" dirty="0"/>
              <a:t>, </a:t>
            </a:r>
            <a:r>
              <a:rPr lang="ko-KR" altLang="en-US" dirty="0"/>
              <a:t>그 간선의 양쪽 노드가</a:t>
            </a:r>
            <a:br>
              <a:rPr lang="en-US" altLang="ko-KR" dirty="0"/>
            </a:br>
            <a:r>
              <a:rPr lang="en-US" altLang="ko-KR" b="1" u="sng" dirty="0"/>
              <a:t>G’</a:t>
            </a:r>
            <a:r>
              <a:rPr lang="ko-KR" altLang="en-US" b="1" u="sng" dirty="0"/>
              <a:t>에</a:t>
            </a:r>
            <a:r>
              <a:rPr lang="en-US" altLang="ko-KR" b="1" u="sng" dirty="0"/>
              <a:t> </a:t>
            </a:r>
            <a:r>
              <a:rPr lang="ko-KR" altLang="en-US" b="1" u="sng" dirty="0"/>
              <a:t>모두 속하지 않는 간선 중</a:t>
            </a:r>
            <a:r>
              <a:rPr lang="ko-KR" altLang="en-US" dirty="0"/>
              <a:t> 가중치의 값이 가장 작은 간선을 선택한다</a:t>
            </a:r>
            <a:endParaRPr lang="en-US" altLang="ko-KR" dirty="0"/>
          </a:p>
        </p:txBody>
      </p:sp>
      <p:sp>
        <p:nvSpPr>
          <p:cNvPr id="6" name="TextBox 5"/>
          <p:cNvSpPr txBox="1"/>
          <p:nvPr/>
        </p:nvSpPr>
        <p:spPr>
          <a:xfrm>
            <a:off x="8073573" y="6205419"/>
            <a:ext cx="1484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r>
              <a:rPr lang="ko-KR" altLang="en-US" dirty="0"/>
              <a:t>는 </a:t>
            </a:r>
            <a:r>
              <a:rPr lang="en-US" altLang="ko-KR" dirty="0"/>
              <a:t>G’</a:t>
            </a:r>
            <a:r>
              <a:rPr lang="ko-KR" altLang="en-US" dirty="0"/>
              <a:t>에 없다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9707297" y="1822525"/>
            <a:ext cx="236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</a:t>
            </a:r>
            <a:r>
              <a:rPr lang="ko-KR" altLang="en-US" dirty="0"/>
              <a:t>과 </a:t>
            </a:r>
            <a:r>
              <a:rPr lang="en-US" altLang="ko-KR" dirty="0"/>
              <a:t>8</a:t>
            </a:r>
            <a:r>
              <a:rPr lang="ko-KR" altLang="en-US" dirty="0"/>
              <a:t>이 모두 </a:t>
            </a:r>
            <a:r>
              <a:rPr lang="en-US" altLang="ko-KR" dirty="0"/>
              <a:t>G’</a:t>
            </a:r>
            <a:r>
              <a:rPr lang="ko-KR" altLang="en-US" dirty="0"/>
              <a:t>에 있다</a:t>
            </a:r>
          </a:p>
        </p:txBody>
      </p:sp>
      <p:sp>
        <p:nvSpPr>
          <p:cNvPr id="122" name="타원 121"/>
          <p:cNvSpPr/>
          <p:nvPr/>
        </p:nvSpPr>
        <p:spPr>
          <a:xfrm>
            <a:off x="8818316" y="4357261"/>
            <a:ext cx="369332" cy="369332"/>
          </a:xfrm>
          <a:prstGeom prst="ellipse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타원 122"/>
          <p:cNvSpPr/>
          <p:nvPr/>
        </p:nvSpPr>
        <p:spPr>
          <a:xfrm>
            <a:off x="9886712" y="3387304"/>
            <a:ext cx="369332" cy="369332"/>
          </a:xfrm>
          <a:prstGeom prst="ellipse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4" name="그룹 123"/>
          <p:cNvGrpSpPr/>
          <p:nvPr/>
        </p:nvGrpSpPr>
        <p:grpSpPr>
          <a:xfrm>
            <a:off x="643472" y="3195391"/>
            <a:ext cx="4746017" cy="2745636"/>
            <a:chOff x="3607010" y="2897935"/>
            <a:chExt cx="4746017" cy="2745636"/>
          </a:xfrm>
        </p:grpSpPr>
        <p:grpSp>
          <p:nvGrpSpPr>
            <p:cNvPr id="125" name="그룹 124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39" name="그룹 138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153" name="타원 152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154" name="타원 153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155" name="타원 154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156" name="타원 155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57" name="타원 156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58" name="타원 157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59" name="타원 158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60" name="타원 159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61" name="타원 160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140" name="직선 연결선 139"/>
              <p:cNvCxnSpPr>
                <a:stCxn id="153" idx="7"/>
                <a:endCxn id="154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41" name="직선 연결선 140"/>
              <p:cNvCxnSpPr>
                <a:cxnSpLocks/>
                <a:stCxn id="153" idx="4"/>
                <a:endCxn id="156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42" name="직선 연결선 141"/>
              <p:cNvCxnSpPr>
                <a:stCxn id="153" idx="6"/>
                <a:endCxn id="155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43" name="직선 연결선 142"/>
              <p:cNvCxnSpPr>
                <a:stCxn id="154" idx="5"/>
                <a:endCxn id="155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44" name="직선 연결선 143"/>
              <p:cNvCxnSpPr>
                <a:cxnSpLocks/>
                <a:stCxn id="156" idx="6"/>
                <a:endCxn id="159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45" name="직선 연결선 144"/>
              <p:cNvCxnSpPr>
                <a:cxnSpLocks/>
                <a:stCxn id="159" idx="6"/>
                <a:endCxn id="161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46" name="직선 연결선 145"/>
              <p:cNvCxnSpPr>
                <a:stCxn id="154" idx="6"/>
                <a:endCxn id="157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47" name="직선 연결선 146"/>
              <p:cNvCxnSpPr>
                <a:cxnSpLocks/>
                <a:stCxn id="158" idx="2"/>
                <a:endCxn id="155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48" name="직선 연결선 147"/>
              <p:cNvCxnSpPr>
                <a:cxnSpLocks/>
                <a:stCxn id="158" idx="3"/>
                <a:endCxn id="159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49" name="직선 연결선 148"/>
              <p:cNvCxnSpPr>
                <a:stCxn id="160" idx="4"/>
                <a:endCxn id="161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50" name="직선 연결선 149"/>
              <p:cNvCxnSpPr>
                <a:cxnSpLocks/>
                <a:stCxn id="157" idx="6"/>
                <a:endCxn id="160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51" name="직선 연결선 150"/>
              <p:cNvCxnSpPr>
                <a:stCxn id="158" idx="7"/>
                <a:endCxn id="160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52" name="직선 연결선 151"/>
              <p:cNvCxnSpPr>
                <a:cxnSpLocks/>
                <a:stCxn id="157" idx="4"/>
                <a:endCxn id="158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126" name="TextBox 125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9</a:t>
              </a:r>
              <a:endParaRPr lang="ko-KR" altLang="en-US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grpSp>
        <p:nvGrpSpPr>
          <p:cNvPr id="162" name="그룹 161"/>
          <p:cNvGrpSpPr/>
          <p:nvPr/>
        </p:nvGrpSpPr>
        <p:grpSpPr>
          <a:xfrm>
            <a:off x="6363230" y="3195391"/>
            <a:ext cx="4746017" cy="2745636"/>
            <a:chOff x="3607010" y="2897935"/>
            <a:chExt cx="4746017" cy="2745636"/>
          </a:xfrm>
        </p:grpSpPr>
        <p:grpSp>
          <p:nvGrpSpPr>
            <p:cNvPr id="163" name="그룹 162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177" name="그룹 176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191" name="타원 190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192" name="타원 191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193" name="타원 192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194" name="타원 193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195" name="타원 194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196" name="타원 195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197" name="타원 196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198" name="타원 197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199" name="타원 198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178" name="직선 연결선 177"/>
              <p:cNvCxnSpPr>
                <a:stCxn id="191" idx="7"/>
                <a:endCxn id="192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79" name="직선 연결선 178"/>
              <p:cNvCxnSpPr>
                <a:cxnSpLocks/>
                <a:stCxn id="191" idx="4"/>
                <a:endCxn id="194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80" name="직선 연결선 179"/>
              <p:cNvCxnSpPr>
                <a:stCxn id="191" idx="6"/>
                <a:endCxn id="193" idx="2"/>
              </p:cNvCxnSpPr>
              <p:nvPr/>
            </p:nvCxnSpPr>
            <p:spPr>
              <a:xfrm>
                <a:off x="4310162" y="4085027"/>
                <a:ext cx="1040697" cy="168515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1" name="직선 연결선 180"/>
              <p:cNvCxnSpPr>
                <a:stCxn id="192" idx="5"/>
                <a:endCxn id="193" idx="0"/>
              </p:cNvCxnSpPr>
              <p:nvPr/>
            </p:nvCxnSpPr>
            <p:spPr>
              <a:xfrm>
                <a:off x="5408597" y="3344899"/>
                <a:ext cx="227737" cy="640364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2" name="직선 연결선 181"/>
              <p:cNvCxnSpPr>
                <a:cxnSpLocks/>
                <a:stCxn id="194" idx="6"/>
                <a:endCxn id="197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83" name="직선 연결선 182"/>
              <p:cNvCxnSpPr>
                <a:cxnSpLocks/>
                <a:stCxn id="197" idx="6"/>
                <a:endCxn id="199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84" name="직선 연결선 183"/>
              <p:cNvCxnSpPr>
                <a:stCxn id="192" idx="6"/>
                <a:endCxn id="195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85" name="직선 연결선 184"/>
              <p:cNvCxnSpPr>
                <a:cxnSpLocks/>
                <a:stCxn id="196" idx="2"/>
                <a:endCxn id="193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6" name="직선 연결선 185"/>
              <p:cNvCxnSpPr>
                <a:cxnSpLocks/>
                <a:stCxn id="196" idx="3"/>
                <a:endCxn id="197" idx="7"/>
              </p:cNvCxnSpPr>
              <p:nvPr/>
            </p:nvCxnSpPr>
            <p:spPr>
              <a:xfrm flipH="1">
                <a:off x="6477330" y="4666940"/>
                <a:ext cx="488637" cy="50350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7" name="직선 연결선 186"/>
              <p:cNvCxnSpPr>
                <a:stCxn id="198" idx="4"/>
                <a:endCxn id="199" idx="0"/>
              </p:cNvCxnSpPr>
              <p:nvPr/>
            </p:nvCxnSpPr>
            <p:spPr>
              <a:xfrm>
                <a:off x="8069731" y="3751751"/>
                <a:ext cx="0" cy="1186207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8" name="직선 연결선 187"/>
              <p:cNvCxnSpPr>
                <a:cxnSpLocks/>
                <a:stCxn id="195" idx="6"/>
                <a:endCxn id="198" idx="2"/>
              </p:cNvCxnSpPr>
              <p:nvPr/>
            </p:nvCxnSpPr>
            <p:spPr>
              <a:xfrm>
                <a:off x="7066446" y="3282749"/>
                <a:ext cx="717810" cy="200723"/>
              </a:xfrm>
              <a:prstGeom prst="line">
                <a:avLst/>
              </a:prstGeom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9" name="직선 연결선 188"/>
              <p:cNvCxnSpPr>
                <a:stCxn id="196" idx="7"/>
                <a:endCxn id="198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90" name="직선 연결선 189"/>
              <p:cNvCxnSpPr>
                <a:cxnSpLocks/>
                <a:stCxn id="195" idx="4"/>
                <a:endCxn id="196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164" name="TextBox 163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4585066" y="3857877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5393283" y="3434493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16</a:t>
              </a:r>
              <a:endParaRPr lang="ko-KR" altLang="en-US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7167518" y="30806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8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7937529" y="424159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13</a:t>
              </a:r>
              <a:endParaRPr lang="ko-KR" altLang="en-US" dirty="0"/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6173828" y="4705754"/>
              <a:ext cx="4819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19</a:t>
              </a:r>
              <a:endParaRPr lang="ko-KR" altLang="en-US" dirty="0"/>
            </a:p>
          </p:txBody>
        </p:sp>
      </p:grpSp>
      <p:sp>
        <p:nvSpPr>
          <p:cNvPr id="5" name="화살표: 오른쪽 4"/>
          <p:cNvSpPr/>
          <p:nvPr/>
        </p:nvSpPr>
        <p:spPr>
          <a:xfrm rot="16200000">
            <a:off x="8309666" y="5324784"/>
            <a:ext cx="1385373" cy="2524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6823869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189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Prim’s Algorithm</a:t>
            </a:r>
          </a:p>
          <a:p>
            <a:pPr lvl="1"/>
            <a:r>
              <a:rPr lang="ko-KR" altLang="en-US" dirty="0"/>
              <a:t>최소비용은 </a:t>
            </a:r>
            <a:r>
              <a:rPr lang="en-US" altLang="ko-KR" dirty="0"/>
              <a:t>Kruskal’s Algorithm</a:t>
            </a:r>
            <a:r>
              <a:rPr lang="ko-KR" altLang="en-US" dirty="0"/>
              <a:t>과 마찬가지로 </a:t>
            </a:r>
            <a:r>
              <a:rPr lang="en-US" altLang="ko-KR" dirty="0"/>
              <a:t>51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607010" y="3283526"/>
            <a:ext cx="4615994" cy="2745636"/>
            <a:chOff x="3607010" y="2897935"/>
            <a:chExt cx="4615994" cy="2745636"/>
          </a:xfrm>
        </p:grpSpPr>
        <p:grpSp>
          <p:nvGrpSpPr>
            <p:cNvPr id="6" name="그룹 5"/>
            <p:cNvGrpSpPr/>
            <p:nvPr/>
          </p:nvGrpSpPr>
          <p:grpSpPr>
            <a:xfrm>
              <a:off x="3607010" y="2897935"/>
              <a:ext cx="4615994" cy="2741506"/>
              <a:chOff x="3739212" y="2886918"/>
              <a:chExt cx="4615994" cy="2741506"/>
            </a:xfrm>
          </p:grpSpPr>
          <p:grpSp>
            <p:nvGrpSpPr>
              <p:cNvPr id="20" name="그룹 19"/>
              <p:cNvGrpSpPr/>
              <p:nvPr/>
            </p:nvGrpSpPr>
            <p:grpSpPr>
              <a:xfrm>
                <a:off x="3739212" y="2886918"/>
                <a:ext cx="4615994" cy="2741506"/>
                <a:chOff x="3054241" y="2787766"/>
                <a:chExt cx="4615994" cy="2741506"/>
              </a:xfrm>
            </p:grpSpPr>
            <p:sp>
              <p:nvSpPr>
                <p:cNvPr id="34" name="타원 33"/>
                <p:cNvSpPr/>
                <p:nvPr/>
              </p:nvSpPr>
              <p:spPr>
                <a:xfrm>
                  <a:off x="3054241" y="371759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1</a:t>
                  </a:r>
                  <a:endParaRPr lang="ko-KR" altLang="en-US" dirty="0"/>
                </a:p>
              </p:txBody>
            </p:sp>
            <p:sp>
              <p:nvSpPr>
                <p:cNvPr id="35" name="타원 34"/>
                <p:cNvSpPr/>
                <p:nvPr/>
              </p:nvSpPr>
              <p:spPr>
                <a:xfrm>
                  <a:off x="4236290" y="278776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2</a:t>
                  </a:r>
                  <a:endParaRPr lang="ko-KR" altLang="en-US" dirty="0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4665888" y="388611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4</a:t>
                  </a:r>
                  <a:endParaRPr lang="ko-KR" altLang="en-US" dirty="0"/>
                </a:p>
              </p:txBody>
            </p:sp>
            <p:sp>
              <p:nvSpPr>
                <p:cNvPr id="37" name="타원 36"/>
                <p:cNvSpPr/>
                <p:nvPr/>
              </p:nvSpPr>
              <p:spPr>
                <a:xfrm>
                  <a:off x="3753954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3</a:t>
                  </a:r>
                  <a:endParaRPr lang="ko-KR" altLang="en-US" dirty="0"/>
                </a:p>
              </p:txBody>
            </p:sp>
            <p:sp>
              <p:nvSpPr>
                <p:cNvPr id="38" name="타원 37"/>
                <p:cNvSpPr/>
                <p:nvPr/>
              </p:nvSpPr>
              <p:spPr>
                <a:xfrm>
                  <a:off x="5810525" y="2915318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6</a:t>
                  </a:r>
                  <a:endParaRPr lang="ko-KR" altLang="en-US" dirty="0"/>
                </a:p>
              </p:txBody>
            </p:sp>
            <p:sp>
              <p:nvSpPr>
                <p:cNvPr id="39" name="타원 38"/>
                <p:cNvSpPr/>
                <p:nvPr/>
              </p:nvSpPr>
              <p:spPr>
                <a:xfrm>
                  <a:off x="6197382" y="4109807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7</a:t>
                  </a:r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305023" y="4992714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5</a:t>
                  </a:r>
                  <a:endParaRPr lang="ko-KR" altLang="en-US" dirty="0"/>
                </a:p>
              </p:txBody>
            </p:sp>
            <p:sp>
              <p:nvSpPr>
                <p:cNvPr id="41" name="타원 40"/>
                <p:cNvSpPr/>
                <p:nvPr/>
              </p:nvSpPr>
              <p:spPr>
                <a:xfrm>
                  <a:off x="7099285" y="3116041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8</a:t>
                  </a:r>
                  <a:endParaRPr lang="ko-KR" altLang="en-US" dirty="0"/>
                </a:p>
              </p:txBody>
            </p:sp>
            <p:sp>
              <p:nvSpPr>
                <p:cNvPr id="42" name="타원 41"/>
                <p:cNvSpPr/>
                <p:nvPr/>
              </p:nvSpPr>
              <p:spPr>
                <a:xfrm>
                  <a:off x="7099285" y="4838806"/>
                  <a:ext cx="570950" cy="536558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/>
                    <a:t>9</a:t>
                  </a:r>
                  <a:endParaRPr lang="ko-KR" altLang="en-US" dirty="0"/>
                </a:p>
              </p:txBody>
            </p:sp>
          </p:grpSp>
          <p:cxnSp>
            <p:nvCxnSpPr>
              <p:cNvPr id="21" name="직선 연결선 20"/>
              <p:cNvCxnSpPr>
                <a:stCxn id="34" idx="7"/>
                <a:endCxn id="35" idx="3"/>
              </p:cNvCxnSpPr>
              <p:nvPr/>
            </p:nvCxnSpPr>
            <p:spPr>
              <a:xfrm flipV="1">
                <a:off x="4226548" y="3344899"/>
                <a:ext cx="778327" cy="55042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>
                <a:cxnSpLocks/>
                <a:stCxn id="34" idx="4"/>
                <a:endCxn id="37" idx="1"/>
              </p:cNvCxnSpPr>
              <p:nvPr/>
            </p:nvCxnSpPr>
            <p:spPr>
              <a:xfrm>
                <a:off x="4024687" y="4353306"/>
                <a:ext cx="497852" cy="663229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>
                <a:cxnSpLocks/>
                <a:stCxn id="37" idx="6"/>
                <a:endCxn id="40" idx="2"/>
              </p:cNvCxnSpPr>
              <p:nvPr/>
            </p:nvCxnSpPr>
            <p:spPr>
              <a:xfrm>
                <a:off x="5009875" y="5206237"/>
                <a:ext cx="980119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>
                <a:cxnSpLocks/>
                <a:stCxn id="40" idx="6"/>
                <a:endCxn id="42" idx="2"/>
              </p:cNvCxnSpPr>
              <p:nvPr/>
            </p:nvCxnSpPr>
            <p:spPr>
              <a:xfrm flipV="1">
                <a:off x="6560944" y="5206237"/>
                <a:ext cx="1223312" cy="1539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>
                <a:stCxn id="35" idx="6"/>
                <a:endCxn id="38" idx="2"/>
              </p:cNvCxnSpPr>
              <p:nvPr/>
            </p:nvCxnSpPr>
            <p:spPr>
              <a:xfrm>
                <a:off x="5492211" y="3155197"/>
                <a:ext cx="1003285" cy="12755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>
                <a:cxnSpLocks/>
                <a:stCxn id="39" idx="2"/>
                <a:endCxn id="36" idx="6"/>
              </p:cNvCxnSpPr>
              <p:nvPr/>
            </p:nvCxnSpPr>
            <p:spPr>
              <a:xfrm flipH="1" flipV="1">
                <a:off x="5921809" y="4253542"/>
                <a:ext cx="960544" cy="223696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>
                <a:stCxn id="39" idx="7"/>
                <a:endCxn id="41" idx="3"/>
              </p:cNvCxnSpPr>
              <p:nvPr/>
            </p:nvCxnSpPr>
            <p:spPr>
              <a:xfrm flipV="1">
                <a:off x="7369689" y="3673174"/>
                <a:ext cx="498181" cy="614362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>
                <a:cxnSpLocks/>
                <a:stCxn id="38" idx="4"/>
                <a:endCxn id="39" idx="1"/>
              </p:cNvCxnSpPr>
              <p:nvPr/>
            </p:nvCxnSpPr>
            <p:spPr>
              <a:xfrm>
                <a:off x="6780971" y="3551028"/>
                <a:ext cx="184996" cy="736508"/>
              </a:xfrm>
              <a:prstGeom prst="line">
                <a:avLst/>
              </a:prstGeom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4306384" y="332310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98387" y="44561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7318" y="495225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05953" y="40798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80918" y="290518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12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04681" y="36414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18245" y="3755793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3067" y="5274239"/>
              <a:ext cx="300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446316" y="5475164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G’</a:t>
            </a:r>
            <a:r>
              <a:rPr lang="ko-KR" altLang="en-US" dirty="0"/>
              <a:t>에 속하는 간선과 노드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9115810" y="5519045"/>
            <a:ext cx="330506" cy="28643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201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801368" y="3243857"/>
            <a:ext cx="5548062" cy="3002721"/>
            <a:chOff x="3607007" y="2328917"/>
            <a:chExt cx="5548062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4254717" y="2683982"/>
              <a:ext cx="4397671" cy="2224526"/>
              <a:chOff x="3331301" y="2541536"/>
              <a:chExt cx="5956822" cy="3013208"/>
            </a:xfrm>
          </p:grpSpPr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609545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0775629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0326272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2084933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190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Prim’s Algorithm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텍스트 개체 틀 3"/>
              <p:cNvSpPr>
                <a:spLocks noGrp="1"/>
              </p:cNvSpPr>
              <p:nvPr>
                <p:ph type="body" sz="quarter" idx="14"/>
              </p:nvPr>
            </p:nvSpPr>
            <p:spPr>
              <a:xfrm>
                <a:off x="798080" y="1330036"/>
                <a:ext cx="10498259" cy="5132224"/>
              </a:xfrm>
            </p:spPr>
            <p:txBody>
              <a:bodyPr/>
              <a:lstStyle/>
              <a:p>
                <a:r>
                  <a:rPr lang="en-US" altLang="ko-KR" dirty="0"/>
                  <a:t>Prim’s Algorithm</a:t>
                </a:r>
                <a:r>
                  <a:rPr lang="ko-KR" altLang="en-US" dirty="0"/>
                  <a:t>의 </a:t>
                </a:r>
                <a:r>
                  <a:rPr lang="ko-KR" altLang="en-US" dirty="0" err="1"/>
                  <a:t>시간복잡도</a:t>
                </a:r>
                <a:endParaRPr lang="en-US" altLang="ko-KR" dirty="0"/>
              </a:p>
              <a:p>
                <a:pPr lvl="1"/>
                <a:r>
                  <a:rPr lang="ko-KR" altLang="en-US" dirty="0"/>
                  <a:t>단순히 인접 리스트 사용</a:t>
                </a:r>
                <a:r>
                  <a:rPr lang="en-US" altLang="ko-KR" dirty="0"/>
                  <a:t>: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Binary Heap </a:t>
                </a:r>
                <a:r>
                  <a:rPr lang="ko-KR" altLang="en-US" dirty="0"/>
                  <a:t>사용</a:t>
                </a:r>
                <a:r>
                  <a:rPr lang="en-US" altLang="ko-KR" dirty="0"/>
                  <a:t>: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m:rPr>
                        <m:nor/>
                      </m:rPr>
                      <a:rPr lang="en-US" altLang="ko-KR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dirty="0"/>
              </a:p>
            </p:txBody>
          </p:sp>
        </mc:Choice>
        <mc:Fallback xmlns="">
          <p:sp>
            <p:nvSpPr>
              <p:cNvPr id="4" name="텍스트 개체 틀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xfrm>
                <a:off x="798080" y="1330036"/>
                <a:ext cx="10498259" cy="5132224"/>
              </a:xfrm>
              <a:blipFill>
                <a:blip r:embed="rId2"/>
                <a:stretch>
                  <a:fillRect l="-87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14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STL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42090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801368" y="3243857"/>
            <a:ext cx="5548062" cy="3002721"/>
            <a:chOff x="3607007" y="2328917"/>
            <a:chExt cx="5548062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4254717" y="2683982"/>
              <a:ext cx="4397671" cy="2224526"/>
              <a:chOff x="3331301" y="2541536"/>
              <a:chExt cx="5956822" cy="3013208"/>
            </a:xfrm>
          </p:grpSpPr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893764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0775629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1487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801368" y="3243857"/>
            <a:ext cx="5548062" cy="2600752"/>
            <a:chOff x="3607007" y="2328917"/>
            <a:chExt cx="5548062" cy="2600752"/>
          </a:xfrm>
        </p:grpSpPr>
        <p:grpSp>
          <p:nvGrpSpPr>
            <p:cNvPr id="8" name="그룹 7"/>
            <p:cNvGrpSpPr/>
            <p:nvPr/>
          </p:nvGrpSpPr>
          <p:grpSpPr>
            <a:xfrm>
              <a:off x="4254717" y="2683982"/>
              <a:ext cx="4397671" cy="2004178"/>
              <a:chOff x="3331301" y="2541536"/>
              <a:chExt cx="5956822" cy="2714738"/>
            </a:xfrm>
          </p:grpSpPr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9249036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0775629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48580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801368" y="3243857"/>
            <a:ext cx="5548062" cy="2600752"/>
            <a:chOff x="3607007" y="2328917"/>
            <a:chExt cx="5548062" cy="2600752"/>
          </a:xfrm>
        </p:grpSpPr>
        <p:grpSp>
          <p:nvGrpSpPr>
            <p:cNvPr id="8" name="그룹 7"/>
            <p:cNvGrpSpPr/>
            <p:nvPr/>
          </p:nvGrpSpPr>
          <p:grpSpPr>
            <a:xfrm>
              <a:off x="4254717" y="2683982"/>
              <a:ext cx="4397671" cy="2004178"/>
              <a:chOff x="3331301" y="2541536"/>
              <a:chExt cx="5956822" cy="2714738"/>
            </a:xfrm>
          </p:grpSpPr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887590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3397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2637879" y="3243857"/>
            <a:ext cx="4711551" cy="2474367"/>
            <a:chOff x="4443518" y="2328917"/>
            <a:chExt cx="4711551" cy="2474367"/>
          </a:xfrm>
        </p:grpSpPr>
        <p:grpSp>
          <p:nvGrpSpPr>
            <p:cNvPr id="8" name="그룹 7"/>
            <p:cNvGrpSpPr/>
            <p:nvPr/>
          </p:nvGrpSpPr>
          <p:grpSpPr>
            <a:xfrm>
              <a:off x="4971985" y="2683982"/>
              <a:ext cx="3680402" cy="1663981"/>
              <a:chOff x="4302870" y="2541536"/>
              <a:chExt cx="4985253" cy="2253928"/>
            </a:xfrm>
          </p:grpSpPr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841923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11433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2637879" y="3243857"/>
            <a:ext cx="4711551" cy="2474367"/>
            <a:chOff x="4443518" y="2328917"/>
            <a:chExt cx="4711551" cy="2474367"/>
          </a:xfrm>
        </p:grpSpPr>
        <p:grpSp>
          <p:nvGrpSpPr>
            <p:cNvPr id="8" name="그룹 7"/>
            <p:cNvGrpSpPr/>
            <p:nvPr/>
          </p:nvGrpSpPr>
          <p:grpSpPr>
            <a:xfrm>
              <a:off x="4971985" y="2683982"/>
              <a:ext cx="3680402" cy="1663981"/>
              <a:chOff x="4302870" y="2541536"/>
              <a:chExt cx="4985253" cy="2253928"/>
            </a:xfrm>
          </p:grpSpPr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1897898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0622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3407725" y="3243857"/>
            <a:ext cx="3941705" cy="2474367"/>
            <a:chOff x="5213364" y="2328917"/>
            <a:chExt cx="3941705" cy="2474367"/>
          </a:xfrm>
        </p:grpSpPr>
        <p:grpSp>
          <p:nvGrpSpPr>
            <p:cNvPr id="8" name="그룹 7"/>
            <p:cNvGrpSpPr/>
            <p:nvPr/>
          </p:nvGrpSpPr>
          <p:grpSpPr>
            <a:xfrm>
              <a:off x="5737571" y="2683982"/>
              <a:ext cx="2914816" cy="1663981"/>
              <a:chOff x="5339887" y="2541536"/>
              <a:chExt cx="3948236" cy="2253928"/>
            </a:xfrm>
          </p:grpSpPr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552298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96541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3407725" y="3243857"/>
            <a:ext cx="3941705" cy="2474367"/>
            <a:chOff x="5213364" y="2328917"/>
            <a:chExt cx="3941705" cy="2474367"/>
          </a:xfrm>
        </p:grpSpPr>
        <p:grpSp>
          <p:nvGrpSpPr>
            <p:cNvPr id="8" name="그룹 7"/>
            <p:cNvGrpSpPr/>
            <p:nvPr/>
          </p:nvGrpSpPr>
          <p:grpSpPr>
            <a:xfrm>
              <a:off x="5737571" y="2683982"/>
              <a:ext cx="2914816" cy="1663981"/>
              <a:chOff x="5339887" y="2541536"/>
              <a:chExt cx="3948236" cy="2253928"/>
            </a:xfrm>
          </p:grpSpPr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7214724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76607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3407725" y="3243857"/>
            <a:ext cx="3941705" cy="2474367"/>
            <a:chOff x="5213364" y="2328917"/>
            <a:chExt cx="3941705" cy="2474367"/>
          </a:xfrm>
        </p:grpSpPr>
        <p:grpSp>
          <p:nvGrpSpPr>
            <p:cNvPr id="8" name="그룹 7"/>
            <p:cNvGrpSpPr/>
            <p:nvPr/>
          </p:nvGrpSpPr>
          <p:grpSpPr>
            <a:xfrm>
              <a:off x="5737571" y="2683982"/>
              <a:ext cx="2914816" cy="1663981"/>
              <a:chOff x="5339887" y="2541536"/>
              <a:chExt cx="3948236" cy="2253928"/>
            </a:xfrm>
          </p:grpSpPr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955707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622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4469482" y="3511888"/>
            <a:ext cx="2879948" cy="2206336"/>
            <a:chOff x="6275121" y="2596948"/>
            <a:chExt cx="2879948" cy="2206336"/>
          </a:xfrm>
        </p:grpSpPr>
        <p:grpSp>
          <p:nvGrpSpPr>
            <p:cNvPr id="8" name="그룹 7"/>
            <p:cNvGrpSpPr/>
            <p:nvPr/>
          </p:nvGrpSpPr>
          <p:grpSpPr>
            <a:xfrm>
              <a:off x="6858992" y="3047276"/>
              <a:ext cx="1793395" cy="1300686"/>
              <a:chOff x="6858897" y="3033633"/>
              <a:chExt cx="2429226" cy="1761831"/>
            </a:xfrm>
          </p:grpSpPr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2817434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49204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29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4469482" y="3511888"/>
            <a:ext cx="2879948" cy="2206336"/>
            <a:chOff x="6275121" y="2596948"/>
            <a:chExt cx="2879948" cy="2206336"/>
          </a:xfrm>
        </p:grpSpPr>
        <p:grpSp>
          <p:nvGrpSpPr>
            <p:cNvPr id="8" name="그룹 7"/>
            <p:cNvGrpSpPr/>
            <p:nvPr/>
          </p:nvGrpSpPr>
          <p:grpSpPr>
            <a:xfrm>
              <a:off x="6858992" y="3047276"/>
              <a:ext cx="1793395" cy="1300686"/>
              <a:chOff x="6858897" y="3033633"/>
              <a:chExt cx="2429226" cy="1761831"/>
            </a:xfrm>
          </p:grpSpPr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2624110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0775629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8825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C++ STL</a:t>
            </a:r>
            <a:r>
              <a:rPr lang="ko-KR" altLang="en-US" dirty="0"/>
              <a:t>인 </a:t>
            </a:r>
            <a:r>
              <a:rPr lang="en-US" altLang="ko-KR" dirty="0"/>
              <a:t>vector</a:t>
            </a:r>
            <a:r>
              <a:rPr lang="ko-KR" altLang="en-US" dirty="0"/>
              <a:t>는 배열처럼 사용</a:t>
            </a:r>
            <a:endParaRPr lang="en-US" altLang="ko-KR" dirty="0"/>
          </a:p>
          <a:p>
            <a:r>
              <a:rPr lang="ko-KR" altLang="en-US" dirty="0"/>
              <a:t>아래 예시는 </a:t>
            </a:r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2</a:t>
            </a:r>
            <a:r>
              <a:rPr lang="ko-KR" altLang="en-US" dirty="0"/>
              <a:t>를 </a:t>
            </a:r>
            <a:r>
              <a:rPr lang="en-US" altLang="ko-KR" dirty="0"/>
              <a:t>v</a:t>
            </a:r>
            <a:r>
              <a:rPr lang="ko-KR" altLang="en-US" dirty="0"/>
              <a:t>에 각각 순서대로 넣음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98080" y="2930534"/>
            <a:ext cx="6096000" cy="338554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600" dirty="0">
                <a:solidFill>
                  <a:srgbClr val="808080"/>
                </a:solidFill>
                <a:latin typeface="Consolas" panose="020B0609020204030204" pitchFamily="49" charset="0"/>
              </a:rPr>
              <a:t>#include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A31515"/>
                </a:solidFill>
                <a:latin typeface="Consolas" panose="020B0609020204030204" pitchFamily="49" charset="0"/>
              </a:rPr>
              <a:t>&lt;vector&gt;</a:t>
            </a: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ko-KR" alt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6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ko-KR" alt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lvl="1"/>
            <a:r>
              <a:rPr lang="en-US" altLang="ko-KR" sz="1600" dirty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v;</a:t>
            </a:r>
          </a:p>
          <a:p>
            <a:pPr lvl="1"/>
            <a:endParaRPr lang="ko-KR" alt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v.push_back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(1);</a:t>
            </a:r>
          </a:p>
          <a:p>
            <a:pPr lvl="1"/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v.push_back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(2);</a:t>
            </a:r>
          </a:p>
          <a:p>
            <a:pPr lvl="1"/>
            <a:endParaRPr lang="ko-KR" alt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>
                <a:solidFill>
                  <a:srgbClr val="A31515"/>
                </a:solidFill>
                <a:latin typeface="Consolas" panose="020B0609020204030204" pitchFamily="49" charset="0"/>
              </a:rPr>
              <a:t>"%d %d"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, v</a:t>
            </a:r>
            <a:r>
              <a:rPr lang="en-US" altLang="ko-KR" sz="1600" dirty="0">
                <a:solidFill>
                  <a:srgbClr val="008080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600" dirty="0">
                <a:solidFill>
                  <a:srgbClr val="008080"/>
                </a:solidFill>
                <a:latin typeface="Consolas" panose="020B0609020204030204" pitchFamily="49" charset="0"/>
              </a:rPr>
              <a:t>]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, v</a:t>
            </a:r>
            <a:r>
              <a:rPr lang="en-US" altLang="ko-KR" sz="1600" dirty="0">
                <a:solidFill>
                  <a:srgbClr val="008080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600" dirty="0">
                <a:solidFill>
                  <a:srgbClr val="008080"/>
                </a:solidFill>
                <a:latin typeface="Consolas" panose="020B0609020204030204" pitchFamily="49" charset="0"/>
              </a:rPr>
              <a:t>]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en-US" altLang="ko-KR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</a:p>
          <a:p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ko-KR" altLang="en-US" sz="1600" dirty="0"/>
          </a:p>
        </p:txBody>
      </p:sp>
      <p:sp>
        <p:nvSpPr>
          <p:cNvPr id="7" name="직사각형 6"/>
          <p:cNvSpPr/>
          <p:nvPr/>
        </p:nvSpPr>
        <p:spPr>
          <a:xfrm>
            <a:off x="6047209" y="2930534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600" dirty="0">
                <a:latin typeface="Consolas" panose="020B0609020204030204" pitchFamily="49" charset="0"/>
              </a:rPr>
              <a:t>출력</a:t>
            </a:r>
            <a:r>
              <a:rPr lang="en-US" altLang="ko-KR" sz="1600" dirty="0">
                <a:latin typeface="Consolas" panose="020B0609020204030204" pitchFamily="49" charset="0"/>
              </a:rPr>
              <a:t>:</a:t>
            </a:r>
          </a:p>
          <a:p>
            <a:endParaRPr lang="en-US" altLang="ko-KR" sz="1600" dirty="0">
              <a:latin typeface="Consolas" panose="020B0609020204030204" pitchFamily="49" charset="0"/>
            </a:endParaRPr>
          </a:p>
          <a:p>
            <a:r>
              <a:rPr lang="en-US" altLang="ko-KR" sz="1600" dirty="0">
                <a:latin typeface="Consolas" panose="020B0609020204030204" pitchFamily="49" charset="0"/>
              </a:rPr>
              <a:t>1 2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881063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4469482" y="3511888"/>
            <a:ext cx="2879948" cy="2206336"/>
            <a:chOff x="6275121" y="2596948"/>
            <a:chExt cx="2879948" cy="2206336"/>
          </a:xfrm>
        </p:grpSpPr>
        <p:grpSp>
          <p:nvGrpSpPr>
            <p:cNvPr id="8" name="그룹 7"/>
            <p:cNvGrpSpPr/>
            <p:nvPr/>
          </p:nvGrpSpPr>
          <p:grpSpPr>
            <a:xfrm>
              <a:off x="6858992" y="3047276"/>
              <a:ext cx="1793395" cy="1300686"/>
              <a:chOff x="6858897" y="3033633"/>
              <a:chExt cx="2429226" cy="1761831"/>
            </a:xfrm>
          </p:grpSpPr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723697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95396" y="4735270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69425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5373528" y="3511888"/>
            <a:ext cx="1975902" cy="2206336"/>
            <a:chOff x="7179167" y="2596948"/>
            <a:chExt cx="1975902" cy="2206336"/>
          </a:xfrm>
        </p:grpSpPr>
        <p:grpSp>
          <p:nvGrpSpPr>
            <p:cNvPr id="8" name="그룹 7"/>
            <p:cNvGrpSpPr/>
            <p:nvPr/>
          </p:nvGrpSpPr>
          <p:grpSpPr>
            <a:xfrm>
              <a:off x="7835408" y="3047276"/>
              <a:ext cx="816979" cy="1300686"/>
              <a:chOff x="8181492" y="3033633"/>
              <a:chExt cx="1106631" cy="1761831"/>
            </a:xfrm>
          </p:grpSpPr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7592241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95396" y="4735270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56577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5373528" y="3511888"/>
            <a:ext cx="1975902" cy="2206336"/>
            <a:chOff x="7179167" y="2596948"/>
            <a:chExt cx="1975902" cy="2206336"/>
          </a:xfrm>
        </p:grpSpPr>
        <p:grpSp>
          <p:nvGrpSpPr>
            <p:cNvPr id="8" name="그룹 7"/>
            <p:cNvGrpSpPr/>
            <p:nvPr/>
          </p:nvGrpSpPr>
          <p:grpSpPr>
            <a:xfrm>
              <a:off x="7835408" y="3047276"/>
              <a:ext cx="816979" cy="1300686"/>
              <a:chOff x="8181492" y="3033633"/>
              <a:chExt cx="1106631" cy="1761831"/>
            </a:xfrm>
          </p:grpSpPr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581907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H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95396" y="4735270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0775629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22401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5373528" y="3511888"/>
            <a:ext cx="1975902" cy="2206336"/>
            <a:chOff x="7179167" y="2596948"/>
            <a:chExt cx="1975902" cy="2206336"/>
          </a:xfrm>
        </p:grpSpPr>
        <p:grpSp>
          <p:nvGrpSpPr>
            <p:cNvPr id="8" name="그룹 7"/>
            <p:cNvGrpSpPr/>
            <p:nvPr/>
          </p:nvGrpSpPr>
          <p:grpSpPr>
            <a:xfrm>
              <a:off x="7835408" y="3047276"/>
              <a:ext cx="816979" cy="1300686"/>
              <a:chOff x="8181492" y="3033633"/>
              <a:chExt cx="1106631" cy="1761831"/>
            </a:xfrm>
          </p:grpSpPr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154557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95396" y="4735270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95396" y="54529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7293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5373528" y="4537177"/>
            <a:ext cx="1975902" cy="1181047"/>
            <a:chOff x="7179167" y="3622237"/>
            <a:chExt cx="1975902" cy="1181047"/>
          </a:xfrm>
        </p:grpSpPr>
        <p:cxnSp>
          <p:nvCxnSpPr>
            <p:cNvPr id="27" name="직선 화살표 연결선 26"/>
            <p:cNvCxnSpPr>
              <a:cxnSpLocks/>
            </p:cNvCxnSpPr>
            <p:nvPr/>
          </p:nvCxnSpPr>
          <p:spPr>
            <a:xfrm flipV="1">
              <a:off x="7835408" y="4083841"/>
              <a:ext cx="765868" cy="26412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7141402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95396" y="4735270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95396" y="54529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73070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5373528" y="4537177"/>
            <a:ext cx="1975902" cy="1181047"/>
            <a:chOff x="7179167" y="3622237"/>
            <a:chExt cx="1975902" cy="1181047"/>
          </a:xfrm>
        </p:grpSpPr>
        <p:cxnSp>
          <p:nvCxnSpPr>
            <p:cNvPr id="27" name="직선 화살표 연결선 26"/>
            <p:cNvCxnSpPr>
              <a:cxnSpLocks/>
            </p:cNvCxnSpPr>
            <p:nvPr/>
          </p:nvCxnSpPr>
          <p:spPr>
            <a:xfrm flipV="1">
              <a:off x="7835408" y="4083841"/>
              <a:ext cx="765868" cy="26412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1207561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798080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95396" y="4735270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95396" y="54529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30646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sp>
        <p:nvSpPr>
          <p:cNvPr id="17" name="타원 16"/>
          <p:cNvSpPr/>
          <p:nvPr/>
        </p:nvSpPr>
        <p:spPr>
          <a:xfrm>
            <a:off x="6778480" y="4537177"/>
            <a:ext cx="570950" cy="563443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4921515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95396" y="4735270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95396" y="54529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798080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68724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sp>
        <p:nvSpPr>
          <p:cNvPr id="17" name="타원 16"/>
          <p:cNvSpPr/>
          <p:nvPr/>
        </p:nvSpPr>
        <p:spPr>
          <a:xfrm>
            <a:off x="6778480" y="453717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152413"/>
              </p:ext>
            </p:extLst>
          </p:nvPr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I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95396" y="4735270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95396" y="54529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798080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72366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큐가 </a:t>
            </a:r>
            <a:r>
              <a:rPr lang="ko-KR" altLang="en-US" dirty="0" err="1"/>
              <a:t>빌때까지</a:t>
            </a:r>
            <a:r>
              <a:rPr lang="ko-KR" altLang="en-US" dirty="0"/>
              <a:t> 반복한다</a:t>
            </a:r>
            <a:r>
              <a:rPr lang="en-US" altLang="ko-KR" dirty="0"/>
              <a:t>.</a:t>
            </a:r>
          </a:p>
        </p:txBody>
      </p:sp>
      <p:sp>
        <p:nvSpPr>
          <p:cNvPr id="17" name="타원 16"/>
          <p:cNvSpPr/>
          <p:nvPr/>
        </p:nvSpPr>
        <p:spPr>
          <a:xfrm>
            <a:off x="6778480" y="4537177"/>
            <a:ext cx="570950" cy="56344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8246313" y="2370068"/>
          <a:ext cx="342803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015">
                  <a:extLst>
                    <a:ext uri="{9D8B030D-6E8A-4147-A177-3AD203B41FA5}">
                      <a16:colId xmlns:a16="http://schemas.microsoft.com/office/drawing/2014/main" val="4193791666"/>
                    </a:ext>
                  </a:extLst>
                </a:gridCol>
                <a:gridCol w="1714015">
                  <a:extLst>
                    <a:ext uri="{9D8B030D-6E8A-4147-A177-3AD203B41FA5}">
                      <a16:colId xmlns:a16="http://schemas.microsoft.com/office/drawing/2014/main" val="1902302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415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12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65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28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02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21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968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32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I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402211"/>
                  </a:ext>
                </a:extLst>
              </a:tr>
            </a:tbl>
          </a:graphicData>
        </a:graphic>
      </p:graphicFrame>
      <p:grpSp>
        <p:nvGrpSpPr>
          <p:cNvPr id="37" name="그룹 3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직사각형 37"/>
          <p:cNvSpPr/>
          <p:nvPr/>
        </p:nvSpPr>
        <p:spPr>
          <a:xfrm>
            <a:off x="195397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95397" y="11537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95397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95397" y="1871462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95397" y="401757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95396" y="4735270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95396" y="5452966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798080" y="2589158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798079" y="3306854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72471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39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정렬의 결과는 큐에서 노드를 뺀 순서이다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 err="1"/>
              <a:t>위상정렬의</a:t>
            </a:r>
            <a:r>
              <a:rPr lang="ko-KR" altLang="en-US" dirty="0"/>
              <a:t> 결과는</a:t>
            </a:r>
            <a:br>
              <a:rPr lang="en-US" altLang="ko-KR" dirty="0"/>
            </a:br>
            <a:r>
              <a:rPr lang="en-US" altLang="ko-KR" dirty="0"/>
              <a:t>A </a:t>
            </a:r>
            <a:r>
              <a:rPr lang="en-US" altLang="ko-KR" dirty="0">
                <a:sym typeface="Wingdings" panose="05000000000000000000" pitchFamily="2" charset="2"/>
              </a:rPr>
              <a:t> E  B  C  D  E  F  G  H  I</a:t>
            </a:r>
            <a:br>
              <a:rPr lang="en-US" altLang="ko-KR" dirty="0">
                <a:sym typeface="Wingdings" panose="05000000000000000000" pitchFamily="2" charset="2"/>
              </a:rPr>
            </a:br>
            <a:r>
              <a:rPr lang="ko-KR" altLang="en-US" dirty="0">
                <a:sym typeface="Wingdings" panose="05000000000000000000" pitchFamily="2" charset="2"/>
              </a:rPr>
              <a:t>가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된다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즉</a:t>
            </a:r>
            <a:r>
              <a:rPr lang="en-US" altLang="ko-KR" dirty="0">
                <a:sym typeface="Wingdings" panose="05000000000000000000" pitchFamily="2" charset="2"/>
              </a:rPr>
              <a:t>, I</a:t>
            </a:r>
            <a:r>
              <a:rPr lang="ko-KR" altLang="en-US" dirty="0">
                <a:sym typeface="Wingdings" panose="05000000000000000000" pitchFamily="2" charset="2"/>
              </a:rPr>
              <a:t>를 수강하기 위하여 수강하는 순서는 위와 같다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7115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/>
              <a:t>기본 사용법</a:t>
            </a:r>
            <a:endParaRPr lang="en-US" altLang="ko-KR" dirty="0"/>
          </a:p>
          <a:p>
            <a:r>
              <a:rPr lang="en-US" altLang="ko-KR" dirty="0"/>
              <a:t>#include &lt;vector&gt;</a:t>
            </a:r>
          </a:p>
          <a:p>
            <a:pPr lvl="1"/>
            <a:r>
              <a:rPr lang="en-US" altLang="ko-KR" dirty="0"/>
              <a:t>vector</a:t>
            </a:r>
            <a:r>
              <a:rPr lang="ko-KR" altLang="en-US" dirty="0"/>
              <a:t>를 사용하기 위해 </a:t>
            </a:r>
            <a:r>
              <a:rPr lang="en-US" altLang="ko-KR" dirty="0"/>
              <a:t>include</a:t>
            </a:r>
          </a:p>
          <a:p>
            <a:r>
              <a:rPr lang="en-US" altLang="ko-KR" dirty="0"/>
              <a:t>using namespace </a:t>
            </a:r>
            <a:r>
              <a:rPr lang="en-US" altLang="ko-KR" dirty="0" err="1"/>
              <a:t>std</a:t>
            </a:r>
            <a:r>
              <a:rPr lang="en-US" altLang="ko-KR" dirty="0"/>
              <a:t>;</a:t>
            </a:r>
          </a:p>
          <a:p>
            <a:pPr lvl="1"/>
            <a:r>
              <a:rPr lang="en-US" altLang="ko-KR" dirty="0"/>
              <a:t>Vector</a:t>
            </a:r>
            <a:r>
              <a:rPr lang="ko-KR" altLang="en-US" dirty="0"/>
              <a:t>를 쉽게 사용하기 위한 설정</a:t>
            </a:r>
            <a:endParaRPr lang="en-US" altLang="ko-KR" dirty="0"/>
          </a:p>
          <a:p>
            <a:r>
              <a:rPr lang="en-US" altLang="ko-KR" dirty="0"/>
              <a:t>vector&lt;</a:t>
            </a:r>
            <a:r>
              <a:rPr lang="ko-KR" altLang="en-US" dirty="0"/>
              <a:t>자료형</a:t>
            </a:r>
            <a:r>
              <a:rPr lang="en-US" altLang="ko-KR" dirty="0"/>
              <a:t>&gt; v;</a:t>
            </a:r>
          </a:p>
          <a:p>
            <a:pPr lvl="1"/>
            <a:r>
              <a:rPr lang="en-US" altLang="ko-KR" dirty="0"/>
              <a:t>vector</a:t>
            </a:r>
            <a:r>
              <a:rPr lang="ko-KR" altLang="en-US" dirty="0"/>
              <a:t>에 어떤 타입의 데이터를 넣을 지 선언부에서 명시한다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vector&lt;</a:t>
            </a:r>
            <a:r>
              <a:rPr lang="en-US" altLang="ko-KR" dirty="0" err="1"/>
              <a:t>int</a:t>
            </a:r>
            <a:r>
              <a:rPr lang="en-US" altLang="ko-KR" dirty="0"/>
              <a:t>&gt; v </a:t>
            </a:r>
            <a:r>
              <a:rPr lang="ko-KR" altLang="en-US" dirty="0"/>
              <a:t>는 </a:t>
            </a:r>
            <a:r>
              <a:rPr lang="en-US" altLang="ko-KR" dirty="0" err="1"/>
              <a:t>int</a:t>
            </a:r>
            <a:r>
              <a:rPr lang="en-US" altLang="ko-KR" dirty="0"/>
              <a:t> v[100] </a:t>
            </a:r>
            <a:r>
              <a:rPr lang="ko-KR" altLang="en-US" dirty="0"/>
              <a:t>같이 배열로 생각한다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v.push</a:t>
            </a:r>
            <a:r>
              <a:rPr lang="en-US" altLang="ko-KR" dirty="0"/>
              <a:t>(</a:t>
            </a:r>
            <a:r>
              <a:rPr lang="ko-KR" altLang="en-US" dirty="0"/>
              <a:t>데이터</a:t>
            </a:r>
            <a:r>
              <a:rPr lang="en-US" altLang="ko-KR" dirty="0"/>
              <a:t>);</a:t>
            </a:r>
          </a:p>
          <a:p>
            <a:pPr lvl="1"/>
            <a:r>
              <a:rPr lang="en-US" altLang="ko-KR" dirty="0"/>
              <a:t>V</a:t>
            </a:r>
            <a:r>
              <a:rPr lang="ko-KR" altLang="en-US" dirty="0"/>
              <a:t>의 맨 마지막에 데이터를 추가한다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592909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한 노드를 선택한다</a:t>
            </a:r>
            <a:r>
              <a:rPr lang="en-US" altLang="ko-KR" dirty="0"/>
              <a:t>. (</a:t>
            </a:r>
            <a:r>
              <a:rPr lang="ko-KR" altLang="en-US" dirty="0"/>
              <a:t>아무 </a:t>
            </a:r>
            <a:r>
              <a:rPr lang="ko-KR" altLang="en-US" dirty="0" err="1"/>
              <a:t>노드든</a:t>
            </a:r>
            <a:r>
              <a:rPr lang="ko-KR" altLang="en-US" dirty="0"/>
              <a:t> 상관 없다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선택한 노드부터 시작하여 더 이상 방문할 수 없을 때 까지 방문한다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방문 체크는 필수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더 이상 노드를 선택할 수 없을 때 까지 </a:t>
            </a:r>
            <a:r>
              <a:rPr lang="en-US" altLang="ko-KR" dirty="0"/>
              <a:t>(</a:t>
            </a:r>
            <a:r>
              <a:rPr lang="ko-KR" altLang="en-US" dirty="0"/>
              <a:t>방문 체크가 모두 되어있을 때</a:t>
            </a:r>
            <a:r>
              <a:rPr lang="en-US" altLang="ko-KR" dirty="0"/>
              <a:t>) </a:t>
            </a:r>
            <a:r>
              <a:rPr lang="ko-KR" altLang="en-US" dirty="0"/>
              <a:t>반복한다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순서대로 넣은 벡터를 뒤에서부터 뽑으면 정렬 순서가 된다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75298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한 노드를 선택한다</a:t>
            </a:r>
            <a:r>
              <a:rPr lang="en-US" altLang="ko-KR" dirty="0"/>
              <a:t>. (</a:t>
            </a:r>
            <a:r>
              <a:rPr lang="ko-KR" altLang="en-US" dirty="0"/>
              <a:t>아무 </a:t>
            </a:r>
            <a:r>
              <a:rPr lang="ko-KR" altLang="en-US" dirty="0" err="1"/>
              <a:t>노드든</a:t>
            </a:r>
            <a:r>
              <a:rPr lang="ko-KR" altLang="en-US" dirty="0"/>
              <a:t> 상관 없다</a:t>
            </a:r>
            <a:r>
              <a:rPr lang="en-US" altLang="ko-KR" dirty="0"/>
              <a:t>)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681405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선택한 노드부터 시작하여 더 이상 방문할 수 없을 때 까지 방문한다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698518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선택한 노드부터 시작하여 더 이상 방문할 수 없을 때 까지 방문한다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692892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선택한 노드부터 시작하여 더 이상 방문할 수 없을 때 까지 방문한다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239525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선택한 노드부터 시작하여 더 이상 방문할 수 없을 때 까지 방문한다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348681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2"/>
            </a:pPr>
            <a:r>
              <a:rPr lang="ko-KR" altLang="en-US" dirty="0"/>
              <a:t>선택한 노드부터 시작하여 더 이상 방문할 수 없을 때 까지 방문한다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51095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96720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94111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49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9086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54131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0013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94989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38662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61667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9817298" y="378661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46952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9817298" y="378661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8114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9817298" y="378661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6" name="타원 35"/>
          <p:cNvSpPr/>
          <p:nvPr/>
        </p:nvSpPr>
        <p:spPr>
          <a:xfrm>
            <a:off x="9817298" y="434733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80788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9817298" y="378661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6" name="타원 35"/>
          <p:cNvSpPr/>
          <p:nvPr/>
        </p:nvSpPr>
        <p:spPr>
          <a:xfrm>
            <a:off x="9817298" y="434733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7" name="타원 36"/>
          <p:cNvSpPr/>
          <p:nvPr/>
        </p:nvSpPr>
        <p:spPr>
          <a:xfrm>
            <a:off x="9817298" y="490805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312554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9817298" y="378661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6" name="타원 35"/>
          <p:cNvSpPr/>
          <p:nvPr/>
        </p:nvSpPr>
        <p:spPr>
          <a:xfrm>
            <a:off x="9817298" y="434733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7" name="타원 36"/>
          <p:cNvSpPr/>
          <p:nvPr/>
        </p:nvSpPr>
        <p:spPr>
          <a:xfrm>
            <a:off x="9817298" y="490805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18071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59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9817298" y="378661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6" name="타원 35"/>
          <p:cNvSpPr/>
          <p:nvPr/>
        </p:nvSpPr>
        <p:spPr>
          <a:xfrm>
            <a:off x="9817298" y="434733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7" name="타원 36"/>
          <p:cNvSpPr/>
          <p:nvPr/>
        </p:nvSpPr>
        <p:spPr>
          <a:xfrm>
            <a:off x="9817298" y="4910019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8" name="타원 37"/>
          <p:cNvSpPr/>
          <p:nvPr/>
        </p:nvSpPr>
        <p:spPr>
          <a:xfrm>
            <a:off x="9817298" y="54848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4812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Topological Sort?</a:t>
            </a:r>
          </a:p>
          <a:p>
            <a:pPr lvl="1"/>
            <a:r>
              <a:rPr lang="ko-KR" altLang="en-US" dirty="0" err="1"/>
              <a:t>위상정렬</a:t>
            </a:r>
            <a:endParaRPr lang="en-US" altLang="ko-KR" dirty="0"/>
          </a:p>
          <a:p>
            <a:pPr lvl="1"/>
            <a:r>
              <a:rPr lang="ko-KR" altLang="en-US" dirty="0"/>
              <a:t>유향 그래프</a:t>
            </a:r>
            <a:r>
              <a:rPr lang="en-US" altLang="ko-KR" dirty="0"/>
              <a:t>(</a:t>
            </a:r>
            <a:r>
              <a:rPr lang="ko-KR" altLang="en-US" dirty="0"/>
              <a:t>그래프 </a:t>
            </a:r>
            <a:r>
              <a:rPr lang="ko-KR" altLang="en-US" dirty="0" err="1"/>
              <a:t>엣지에</a:t>
            </a:r>
            <a:r>
              <a:rPr lang="ko-KR" altLang="en-US" dirty="0"/>
              <a:t> 방향이 있는 그래프</a:t>
            </a:r>
            <a:r>
              <a:rPr lang="en-US" altLang="ko-KR" dirty="0"/>
              <a:t>)</a:t>
            </a:r>
            <a:r>
              <a:rPr lang="ko-KR" altLang="en-US" dirty="0"/>
              <a:t>에서</a:t>
            </a:r>
            <a:br>
              <a:rPr lang="en-US" altLang="ko-KR" dirty="0"/>
            </a:br>
            <a:r>
              <a:rPr lang="ko-KR" altLang="en-US" dirty="0"/>
              <a:t>방향에 따라 순서를 정하는 정렬</a:t>
            </a:r>
            <a:endParaRPr lang="en-US" altLang="ko-KR" dirty="0"/>
          </a:p>
          <a:p>
            <a:pPr lvl="1"/>
            <a:r>
              <a:rPr lang="ko-KR" altLang="en-US" dirty="0"/>
              <a:t>대표적으로 </a:t>
            </a:r>
            <a:r>
              <a:rPr lang="ko-KR" altLang="en-US" dirty="0" err="1"/>
              <a:t>선수강</a:t>
            </a:r>
            <a:r>
              <a:rPr lang="ko-KR" altLang="en-US" dirty="0"/>
              <a:t> 과목을 결정하는 문제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032698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3"/>
            </a:pPr>
            <a:r>
              <a:rPr lang="ko-KR" altLang="en-US" dirty="0"/>
              <a:t>방문한 노드들을 뒤에서부터 차례로 벡터에 넣는다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9817298" y="378661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6" name="타원 35"/>
          <p:cNvSpPr/>
          <p:nvPr/>
        </p:nvSpPr>
        <p:spPr>
          <a:xfrm>
            <a:off x="9817298" y="434733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7" name="타원 36"/>
          <p:cNvSpPr/>
          <p:nvPr/>
        </p:nvSpPr>
        <p:spPr>
          <a:xfrm>
            <a:off x="9817298" y="4910019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8" name="타원 37"/>
          <p:cNvSpPr/>
          <p:nvPr/>
        </p:nvSpPr>
        <p:spPr>
          <a:xfrm>
            <a:off x="9817298" y="54848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118381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순서대로 넣은 벡터를 뒤에서부터 뽑으면 정렬 순서가 된다</a:t>
            </a:r>
            <a:r>
              <a:rPr lang="en-US" altLang="ko-KR" dirty="0"/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1197654" y="3045553"/>
            <a:ext cx="6151776" cy="3002721"/>
            <a:chOff x="3003293" y="2328917"/>
            <a:chExt cx="6151776" cy="3002721"/>
          </a:xfrm>
        </p:grpSpPr>
        <p:grpSp>
          <p:nvGrpSpPr>
            <p:cNvPr id="8" name="그룹 7"/>
            <p:cNvGrpSpPr/>
            <p:nvPr/>
          </p:nvGrpSpPr>
          <p:grpSpPr>
            <a:xfrm>
              <a:off x="3548751" y="2683982"/>
              <a:ext cx="5103637" cy="2224526"/>
              <a:chOff x="2375042" y="2541536"/>
              <a:chExt cx="6913081" cy="3013208"/>
            </a:xfrm>
          </p:grpSpPr>
          <p:cxnSp>
            <p:nvCxnSpPr>
              <p:cNvPr id="18" name="직선 화살표 연결선 17"/>
              <p:cNvCxnSpPr>
                <a:cxnSpLocks/>
              </p:cNvCxnSpPr>
              <p:nvPr/>
            </p:nvCxnSpPr>
            <p:spPr>
              <a:xfrm>
                <a:off x="2474896" y="3606420"/>
                <a:ext cx="1049990" cy="1308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9" name="직선 화살표 연결선 18"/>
              <p:cNvCxnSpPr>
                <a:cxnSpLocks/>
              </p:cNvCxnSpPr>
              <p:nvPr/>
            </p:nvCxnSpPr>
            <p:spPr>
              <a:xfrm>
                <a:off x="2375042" y="3960405"/>
                <a:ext cx="372675" cy="82309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</p:cNvCxnSpPr>
              <p:nvPr/>
            </p:nvCxnSpPr>
            <p:spPr>
              <a:xfrm flipV="1">
                <a:off x="4302870" y="2897719"/>
                <a:ext cx="524995" cy="5435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>
                <a:cxnSpLocks/>
              </p:cNvCxnSpPr>
              <p:nvPr/>
            </p:nvCxnSpPr>
            <p:spPr>
              <a:xfrm>
                <a:off x="4420728" y="3911548"/>
                <a:ext cx="1489227" cy="4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2" name="직선 화살표 연결선 21"/>
              <p:cNvCxnSpPr>
                <a:cxnSpLocks/>
              </p:cNvCxnSpPr>
              <p:nvPr/>
            </p:nvCxnSpPr>
            <p:spPr>
              <a:xfrm>
                <a:off x="5339887" y="2740661"/>
                <a:ext cx="861745" cy="7359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</p:cNvCxnSpPr>
              <p:nvPr/>
            </p:nvCxnSpPr>
            <p:spPr>
              <a:xfrm flipV="1">
                <a:off x="3331301" y="4205508"/>
                <a:ext cx="2729066" cy="10507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cxnSpLocks/>
              </p:cNvCxnSpPr>
              <p:nvPr/>
            </p:nvCxnSpPr>
            <p:spPr>
              <a:xfrm flipV="1">
                <a:off x="5931828" y="5156239"/>
                <a:ext cx="1311543" cy="3985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>
                <a:cxnSpLocks/>
              </p:cNvCxnSpPr>
              <p:nvPr/>
            </p:nvCxnSpPr>
            <p:spPr>
              <a:xfrm>
                <a:off x="6950301" y="3919050"/>
                <a:ext cx="2132096" cy="1145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>
                <a:cxnSpLocks/>
              </p:cNvCxnSpPr>
              <p:nvPr/>
            </p:nvCxnSpPr>
            <p:spPr>
              <a:xfrm>
                <a:off x="5553504" y="2541536"/>
                <a:ext cx="1739082" cy="358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>
                <a:cxnSpLocks/>
              </p:cNvCxnSpPr>
              <p:nvPr/>
            </p:nvCxnSpPr>
            <p:spPr>
              <a:xfrm flipV="1">
                <a:off x="8181492" y="4437702"/>
                <a:ext cx="1037399" cy="357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>
                <a:cxnSpLocks/>
              </p:cNvCxnSpPr>
              <p:nvPr/>
            </p:nvCxnSpPr>
            <p:spPr>
              <a:xfrm>
                <a:off x="8214633" y="3033633"/>
                <a:ext cx="1073490" cy="7882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>
                <a:cxnSpLocks/>
              </p:cNvCxnSpPr>
              <p:nvPr/>
            </p:nvCxnSpPr>
            <p:spPr>
              <a:xfrm>
                <a:off x="6858897" y="4198620"/>
                <a:ext cx="550858" cy="413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/>
            <p:cNvSpPr/>
            <p:nvPr/>
          </p:nvSpPr>
          <p:spPr>
            <a:xfrm>
              <a:off x="3003293" y="3192430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07007" y="436622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4443518" y="3332306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13364" y="232891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5544631" y="4768195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6275121" y="341922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F</a:t>
              </a:r>
              <a:endParaRPr lang="ko-KR" altLang="en-US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7259154" y="2596948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7179167" y="4239841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8584119" y="3622237"/>
              <a:ext cx="570950" cy="56344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I</a:t>
              </a:r>
              <a:endParaRPr lang="ko-KR" altLang="en-US" dirty="0"/>
            </a:p>
          </p:txBody>
        </p:sp>
      </p:grp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9817298" y="378661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6" name="타원 35"/>
          <p:cNvSpPr/>
          <p:nvPr/>
        </p:nvSpPr>
        <p:spPr>
          <a:xfrm>
            <a:off x="9817298" y="434733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7" name="타원 36"/>
          <p:cNvSpPr/>
          <p:nvPr/>
        </p:nvSpPr>
        <p:spPr>
          <a:xfrm>
            <a:off x="9817298" y="4910019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5" name="화살표: 오른쪽 4"/>
          <p:cNvSpPr/>
          <p:nvPr/>
        </p:nvSpPr>
        <p:spPr>
          <a:xfrm rot="16200000">
            <a:off x="8530227" y="3252389"/>
            <a:ext cx="5027058" cy="564709"/>
          </a:xfrm>
          <a:prstGeom prst="rightArrow">
            <a:avLst>
              <a:gd name="adj1" fmla="val 50000"/>
              <a:gd name="adj2" fmla="val 50420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9817298" y="54848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85797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>
              <a:buFont typeface="+mj-lt"/>
              <a:buAutoNum type="arabicPeriod" startAt="4"/>
            </a:pPr>
            <a:r>
              <a:rPr lang="ko-KR" altLang="en-US" dirty="0"/>
              <a:t>순서대로 넣은 벡터를 뒤에서부터 뽑으면 정렬 순서가 된다</a:t>
            </a:r>
            <a:r>
              <a:rPr lang="en-US" altLang="ko-KR" dirty="0"/>
              <a:t>.</a:t>
            </a:r>
          </a:p>
          <a:p>
            <a:pPr lvl="1">
              <a:buFont typeface="+mj-lt"/>
              <a:buAutoNum type="arabicPeriod" startAt="4"/>
            </a:pPr>
            <a:r>
              <a:rPr lang="en-US" altLang="ko-KR" dirty="0"/>
              <a:t>E </a:t>
            </a:r>
            <a:r>
              <a:rPr lang="en-US" altLang="ko-KR" dirty="0">
                <a:sym typeface="Wingdings" panose="05000000000000000000" pitchFamily="2" charset="2"/>
              </a:rPr>
              <a:t> A  B  C  D  E  F  H  G  I</a:t>
            </a:r>
            <a:br>
              <a:rPr lang="en-US" altLang="ko-KR" dirty="0">
                <a:sym typeface="Wingdings" panose="05000000000000000000" pitchFamily="2" charset="2"/>
              </a:rPr>
            </a:br>
            <a:r>
              <a:rPr lang="ko-KR" altLang="en-US" dirty="0">
                <a:sym typeface="Wingdings" panose="05000000000000000000" pitchFamily="2" charset="2"/>
              </a:rPr>
              <a:t>가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정렬 순서가 된다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en-US" altLang="ko-KR" dirty="0"/>
          </a:p>
        </p:txBody>
      </p:sp>
      <p:sp>
        <p:nvSpPr>
          <p:cNvPr id="30" name="타원 29"/>
          <p:cNvSpPr/>
          <p:nvPr/>
        </p:nvSpPr>
        <p:spPr>
          <a:xfrm>
            <a:off x="9817298" y="969402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3428" y="60007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vector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9817298" y="1532845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</a:t>
            </a:r>
            <a:endParaRPr lang="ko-KR" altLang="en-US" dirty="0"/>
          </a:p>
        </p:txBody>
      </p:sp>
      <p:sp>
        <p:nvSpPr>
          <p:cNvPr id="32" name="타원 31"/>
          <p:cNvSpPr/>
          <p:nvPr/>
        </p:nvSpPr>
        <p:spPr>
          <a:xfrm>
            <a:off x="9817298" y="2096288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</a:t>
            </a:r>
            <a:endParaRPr lang="ko-KR" altLang="en-US" dirty="0"/>
          </a:p>
        </p:txBody>
      </p:sp>
      <p:sp>
        <p:nvSpPr>
          <p:cNvPr id="33" name="타원 32"/>
          <p:cNvSpPr/>
          <p:nvPr/>
        </p:nvSpPr>
        <p:spPr>
          <a:xfrm>
            <a:off x="9817298" y="26597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</a:t>
            </a:r>
            <a:endParaRPr lang="ko-KR" altLang="en-US" dirty="0"/>
          </a:p>
        </p:txBody>
      </p:sp>
      <p:sp>
        <p:nvSpPr>
          <p:cNvPr id="34" name="타원 33"/>
          <p:cNvSpPr/>
          <p:nvPr/>
        </p:nvSpPr>
        <p:spPr>
          <a:xfrm>
            <a:off x="9817298" y="3223174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9817298" y="378661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6" name="타원 35"/>
          <p:cNvSpPr/>
          <p:nvPr/>
        </p:nvSpPr>
        <p:spPr>
          <a:xfrm>
            <a:off x="9817298" y="4347337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7" name="타원 36"/>
          <p:cNvSpPr/>
          <p:nvPr/>
        </p:nvSpPr>
        <p:spPr>
          <a:xfrm>
            <a:off x="9817298" y="4910019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5" name="화살표: 오른쪽 4"/>
          <p:cNvSpPr/>
          <p:nvPr/>
        </p:nvSpPr>
        <p:spPr>
          <a:xfrm rot="16200000">
            <a:off x="8530227" y="3252389"/>
            <a:ext cx="5027058" cy="564709"/>
          </a:xfrm>
          <a:prstGeom prst="rightArrow">
            <a:avLst>
              <a:gd name="adj1" fmla="val 50000"/>
              <a:gd name="adj2" fmla="val 50420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9817298" y="5484831"/>
            <a:ext cx="570950" cy="563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776071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</a:t>
            </a:r>
            <a:endParaRPr lang="en-US" altLang="ko-KR" dirty="0"/>
          </a:p>
          <a:p>
            <a:pPr lvl="1"/>
            <a:r>
              <a:rPr lang="ko-KR" altLang="en-US" dirty="0"/>
              <a:t>모든 그래프가 위상 정렬이 되는 것은 아님</a:t>
            </a:r>
            <a:endParaRPr lang="en-US" altLang="ko-KR" dirty="0"/>
          </a:p>
          <a:p>
            <a:pPr lvl="1"/>
            <a:r>
              <a:rPr lang="ko-KR" altLang="en-US" dirty="0"/>
              <a:t>위상 정렬이 되지 않는 경우는 사이클이 존재하는 경우</a:t>
            </a:r>
            <a:endParaRPr lang="en-US" altLang="ko-KR" dirty="0"/>
          </a:p>
          <a:p>
            <a:pPr lvl="1"/>
            <a:r>
              <a:rPr lang="ko-KR" altLang="en-US" dirty="0"/>
              <a:t>사이클 판별은 다음과 같다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0161300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모든 노드를 방문하기 전에 큐가 빌 경우</a:t>
            </a:r>
            <a:endParaRPr lang="en-US" altLang="ko-KR" dirty="0"/>
          </a:p>
        </p:txBody>
      </p:sp>
      <p:grpSp>
        <p:nvGrpSpPr>
          <p:cNvPr id="30" name="그룹 29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sp>
          <p:nvSpPr>
            <p:cNvPr id="5" name="타원 4"/>
            <p:cNvSpPr/>
            <p:nvPr/>
          </p:nvSpPr>
          <p:spPr>
            <a:xfrm>
              <a:off x="3727103" y="3156782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7" name="타원 6"/>
            <p:cNvSpPr/>
            <p:nvPr/>
          </p:nvSpPr>
          <p:spPr>
            <a:xfrm>
              <a:off x="5476259" y="3156782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8" name="타원 7"/>
            <p:cNvSpPr/>
            <p:nvPr/>
          </p:nvSpPr>
          <p:spPr>
            <a:xfrm>
              <a:off x="5476259" y="4809520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9" name="타원 8"/>
            <p:cNvSpPr/>
            <p:nvPr/>
          </p:nvSpPr>
          <p:spPr>
            <a:xfrm>
              <a:off x="6823693" y="4015764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3692216" y="4809520"/>
              <a:ext cx="570950" cy="563443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11" name="직선 화살표 연결선 10"/>
            <p:cNvCxnSpPr>
              <a:cxnSpLocks/>
              <a:stCxn id="7" idx="6"/>
              <a:endCxn id="9" idx="1"/>
            </p:cNvCxnSpPr>
            <p:nvPr/>
          </p:nvCxnSpPr>
          <p:spPr>
            <a:xfrm>
              <a:off x="6047209" y="3438504"/>
              <a:ext cx="860098" cy="65977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3" name="직선 화살표 연결선 12"/>
            <p:cNvCxnSpPr>
              <a:cxnSpLocks/>
              <a:stCxn id="5" idx="6"/>
              <a:endCxn id="7" idx="2"/>
            </p:cNvCxnSpPr>
            <p:nvPr/>
          </p:nvCxnSpPr>
          <p:spPr>
            <a:xfrm>
              <a:off x="4298053" y="3438504"/>
              <a:ext cx="117820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" name="직선 화살표 연결선 15"/>
            <p:cNvCxnSpPr>
              <a:cxnSpLocks/>
              <a:stCxn id="10" idx="6"/>
              <a:endCxn id="8" idx="2"/>
            </p:cNvCxnSpPr>
            <p:nvPr/>
          </p:nvCxnSpPr>
          <p:spPr>
            <a:xfrm>
              <a:off x="4263166" y="5091242"/>
              <a:ext cx="12130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" name="직선 화살표 연결선 19"/>
            <p:cNvCxnSpPr>
              <a:cxnSpLocks/>
              <a:stCxn id="10" idx="7"/>
              <a:endCxn id="7" idx="3"/>
            </p:cNvCxnSpPr>
            <p:nvPr/>
          </p:nvCxnSpPr>
          <p:spPr>
            <a:xfrm flipV="1">
              <a:off x="4179552" y="3637711"/>
              <a:ext cx="1380321" cy="125432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3" name="직선 화살표 연결선 22"/>
            <p:cNvCxnSpPr>
              <a:cxnSpLocks/>
              <a:stCxn id="8" idx="0"/>
              <a:endCxn id="7" idx="4"/>
            </p:cNvCxnSpPr>
            <p:nvPr/>
          </p:nvCxnSpPr>
          <p:spPr>
            <a:xfrm flipV="1">
              <a:off x="5761734" y="3720225"/>
              <a:ext cx="0" cy="108929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" name="직선 화살표 연결선 26"/>
            <p:cNvCxnSpPr>
              <a:cxnSpLocks/>
              <a:stCxn id="9" idx="3"/>
              <a:endCxn id="8" idx="6"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714655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모든 노드를 방문하기 전에 큐가 빌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" name="그룹 3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30" name="그룹 29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5" name="타원 4"/>
              <p:cNvSpPr/>
              <p:nvPr/>
            </p:nvSpPr>
            <p:spPr>
              <a:xfrm>
                <a:off x="3727103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7" name="타원 6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8" name="타원 7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11" name="직선 화살표 연결선 10"/>
              <p:cNvCxnSpPr>
                <a:cxnSpLocks/>
                <a:stCxn id="7" idx="6"/>
                <a:endCxn id="9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3" name="직선 화살표 연결선 12"/>
              <p:cNvCxnSpPr>
                <a:cxnSpLocks/>
                <a:stCxn id="5" idx="6"/>
                <a:endCxn id="7" idx="2"/>
              </p:cNvCxnSpPr>
              <p:nvPr/>
            </p:nvCxnSpPr>
            <p:spPr>
              <a:xfrm>
                <a:off x="4298053" y="3438504"/>
                <a:ext cx="11782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/>
              <p:cNvCxnSpPr>
                <a:cxnSpLocks/>
                <a:stCxn id="10" idx="6"/>
                <a:endCxn id="8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  <a:stCxn id="10" idx="7"/>
                <a:endCxn id="7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22" name="직선 화살표 연결선 21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28914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모든 노드를 방문하기 전에 큐가 빌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직사각형 20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10775629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30" name="그룹 29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5" name="타원 4"/>
              <p:cNvSpPr/>
              <p:nvPr/>
            </p:nvSpPr>
            <p:spPr>
              <a:xfrm>
                <a:off x="3727103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7" name="타원 6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8" name="타원 7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11" name="직선 화살표 연결선 10"/>
              <p:cNvCxnSpPr>
                <a:cxnSpLocks/>
                <a:stCxn id="7" idx="6"/>
                <a:endCxn id="9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3" name="직선 화살표 연결선 12"/>
              <p:cNvCxnSpPr>
                <a:cxnSpLocks/>
                <a:stCxn id="5" idx="6"/>
                <a:endCxn id="7" idx="2"/>
              </p:cNvCxnSpPr>
              <p:nvPr/>
            </p:nvCxnSpPr>
            <p:spPr>
              <a:xfrm>
                <a:off x="4298053" y="3438504"/>
                <a:ext cx="11782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/>
              <p:cNvCxnSpPr>
                <a:cxnSpLocks/>
                <a:stCxn id="10" idx="6"/>
                <a:endCxn id="8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  <a:stCxn id="10" idx="7"/>
                <a:endCxn id="7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24" name="직선 화살표 연결선 23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53322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모든 노드를 방문하기 전에 큐가 빌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직사각형 20"/>
          <p:cNvSpPr/>
          <p:nvPr/>
        </p:nvSpPr>
        <p:spPr>
          <a:xfrm>
            <a:off x="11224986" y="1299421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1362332" y="2920015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30" name="그룹 29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5" name="타원 4"/>
              <p:cNvSpPr/>
              <p:nvPr/>
            </p:nvSpPr>
            <p:spPr>
              <a:xfrm>
                <a:off x="3727103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7" name="타원 6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8" name="타원 7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11" name="직선 화살표 연결선 10"/>
              <p:cNvCxnSpPr>
                <a:cxnSpLocks/>
                <a:stCxn id="7" idx="6"/>
                <a:endCxn id="9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3" name="직선 화살표 연결선 12"/>
              <p:cNvCxnSpPr>
                <a:cxnSpLocks/>
                <a:stCxn id="5" idx="6"/>
                <a:endCxn id="7" idx="2"/>
              </p:cNvCxnSpPr>
              <p:nvPr/>
            </p:nvCxnSpPr>
            <p:spPr>
              <a:xfrm>
                <a:off x="4298053" y="3438504"/>
                <a:ext cx="11782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/>
              <p:cNvCxnSpPr>
                <a:cxnSpLocks/>
                <a:stCxn id="10" idx="6"/>
                <a:endCxn id="8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  <a:stCxn id="10" idx="7"/>
                <a:endCxn id="7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24" name="직선 화살표 연결선 23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84922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모든 노드를 방문하기 전에 큐가 빌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직사각형 20"/>
          <p:cNvSpPr/>
          <p:nvPr/>
        </p:nvSpPr>
        <p:spPr>
          <a:xfrm>
            <a:off x="1362332" y="3720225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1362332" y="2920015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30" name="그룹 29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7" name="타원 6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8" name="타원 7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11" name="직선 화살표 연결선 10"/>
              <p:cNvCxnSpPr>
                <a:cxnSpLocks/>
                <a:stCxn id="7" idx="6"/>
                <a:endCxn id="9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/>
              <p:cNvCxnSpPr>
                <a:cxnSpLocks/>
                <a:stCxn id="10" idx="6"/>
                <a:endCxn id="8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>
                <a:cxnSpLocks/>
                <a:stCxn id="10" idx="7"/>
                <a:endCxn id="7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24" name="직선 화살표 연결선 23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681155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69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BFS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모든 노드를 방문하기 전에 큐가 빌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8246313" y="1276776"/>
            <a:ext cx="3428030" cy="771181"/>
            <a:chOff x="6273535" y="1319019"/>
            <a:chExt cx="5022804" cy="771181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6273535" y="1319019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6273535" y="2090200"/>
              <a:ext cx="50228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직사각형 20"/>
          <p:cNvSpPr/>
          <p:nvPr/>
        </p:nvSpPr>
        <p:spPr>
          <a:xfrm>
            <a:off x="1362332" y="3720225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1362332" y="2920015"/>
            <a:ext cx="449357" cy="71769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98921" y="3720225"/>
            <a:ext cx="18614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모든 노드 방문 전</a:t>
            </a:r>
            <a:endParaRPr lang="en-US" altLang="ko-KR" dirty="0"/>
          </a:p>
          <a:p>
            <a:r>
              <a:rPr lang="ko-KR" altLang="en-US" dirty="0"/>
              <a:t>큐가 비어 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Cycle!</a:t>
            </a:r>
            <a:endParaRPr lang="ko-KR" altLang="en-US" b="1" dirty="0"/>
          </a:p>
        </p:txBody>
      </p:sp>
      <p:grpSp>
        <p:nvGrpSpPr>
          <p:cNvPr id="5" name="그룹 4"/>
          <p:cNvGrpSpPr/>
          <p:nvPr/>
        </p:nvGrpSpPr>
        <p:grpSpPr>
          <a:xfrm>
            <a:off x="5476259" y="3156782"/>
            <a:ext cx="1918384" cy="2216181"/>
            <a:chOff x="5476259" y="3156782"/>
            <a:chExt cx="1918384" cy="2216181"/>
          </a:xfrm>
        </p:grpSpPr>
        <p:grpSp>
          <p:nvGrpSpPr>
            <p:cNvPr id="30" name="그룹 29"/>
            <p:cNvGrpSpPr/>
            <p:nvPr/>
          </p:nvGrpSpPr>
          <p:grpSpPr>
            <a:xfrm>
              <a:off x="5476259" y="3156782"/>
              <a:ext cx="1918384" cy="2216181"/>
              <a:chOff x="5476259" y="3156782"/>
              <a:chExt cx="1918384" cy="2216181"/>
            </a:xfrm>
          </p:grpSpPr>
          <p:sp>
            <p:nvSpPr>
              <p:cNvPr id="7" name="타원 6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8" name="타원 7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cxnSp>
            <p:nvCxnSpPr>
              <p:cNvPr id="11" name="직선 화살표 연결선 10"/>
              <p:cNvCxnSpPr>
                <a:cxnSpLocks/>
                <a:stCxn id="7" idx="6"/>
                <a:endCxn id="9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23" name="직선 화살표 연결선 22"/>
              <p:cNvCxnSpPr>
                <a:cxnSpLocks/>
                <a:stCxn id="8" idx="0"/>
                <a:endCxn id="7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20" name="직선 화살표 연결선 19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8809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원하는 과목을 듣기 위해 먼저 수강해야 하는</a:t>
            </a:r>
            <a:br>
              <a:rPr lang="en-US" altLang="ko-KR" dirty="0"/>
            </a:br>
            <a:r>
              <a:rPr lang="ko-KR" altLang="en-US" dirty="0"/>
              <a:t>과목들이 있다면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그림 4" descr="Blog de Lectura de Nuno: 積ん読. Tsundoku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564" y="1330036"/>
            <a:ext cx="1703354" cy="1967217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9118045" y="4231037"/>
            <a:ext cx="779050" cy="1087869"/>
            <a:chOff x="1074917" y="4194834"/>
            <a:chExt cx="779050" cy="1087869"/>
          </a:xfrm>
        </p:grpSpPr>
        <p:pic>
          <p:nvPicPr>
            <p:cNvPr id="7" name="그림 6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300775" y="4913371"/>
              <a:ext cx="2455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I</a:t>
              </a:r>
              <a:endParaRPr lang="ko-KR" altLang="en-US" b="1" dirty="0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404471" y="2847224"/>
            <a:ext cx="779050" cy="1087869"/>
            <a:chOff x="1074917" y="4194834"/>
            <a:chExt cx="779050" cy="1087869"/>
          </a:xfrm>
        </p:grpSpPr>
        <p:pic>
          <p:nvPicPr>
            <p:cNvPr id="11" name="그림 10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300775" y="4913371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G</a:t>
              </a:r>
              <a:endParaRPr lang="ko-KR" altLang="en-US" b="1" dirty="0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7215465" y="4931478"/>
            <a:ext cx="779050" cy="1087869"/>
            <a:chOff x="1074917" y="4194834"/>
            <a:chExt cx="779050" cy="1087869"/>
          </a:xfrm>
        </p:grpSpPr>
        <p:pic>
          <p:nvPicPr>
            <p:cNvPr id="14" name="그림 13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1300775" y="4913371"/>
              <a:ext cx="336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H</a:t>
              </a:r>
              <a:endParaRPr lang="ko-KR" altLang="en-US" b="1" dirty="0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4592499" y="2662558"/>
            <a:ext cx="779050" cy="1087869"/>
            <a:chOff x="1074917" y="4194834"/>
            <a:chExt cx="779050" cy="1087869"/>
          </a:xfrm>
        </p:grpSpPr>
        <p:pic>
          <p:nvPicPr>
            <p:cNvPr id="17" name="그림 16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1300775" y="4913371"/>
              <a:ext cx="335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D</a:t>
              </a:r>
              <a:endParaRPr lang="ko-KR" altLang="en-US" b="1" dirty="0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6022315" y="3958163"/>
            <a:ext cx="779050" cy="1087869"/>
            <a:chOff x="1074917" y="4194834"/>
            <a:chExt cx="779050" cy="1087869"/>
          </a:xfrm>
        </p:grpSpPr>
        <p:pic>
          <p:nvPicPr>
            <p:cNvPr id="20" name="그림 19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1300775" y="4913371"/>
              <a:ext cx="2984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F</a:t>
              </a:r>
              <a:endParaRPr lang="ko-KR" altLang="en-US" b="1" dirty="0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3625372" y="3861705"/>
            <a:ext cx="779050" cy="1087869"/>
            <a:chOff x="1074917" y="4194834"/>
            <a:chExt cx="779050" cy="1087869"/>
          </a:xfrm>
        </p:grpSpPr>
        <p:pic>
          <p:nvPicPr>
            <p:cNvPr id="23" name="그림 22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300775" y="4913371"/>
              <a:ext cx="3321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C</a:t>
              </a:r>
              <a:endParaRPr lang="ko-KR" altLang="en-US" b="1" dirty="0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2582361" y="5106080"/>
            <a:ext cx="779050" cy="1087869"/>
            <a:chOff x="1074917" y="4194834"/>
            <a:chExt cx="779050" cy="1087869"/>
          </a:xfrm>
        </p:grpSpPr>
        <p:pic>
          <p:nvPicPr>
            <p:cNvPr id="26" name="그림 25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1300775" y="4913371"/>
              <a:ext cx="322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B</a:t>
              </a:r>
              <a:endParaRPr lang="ko-KR" altLang="en-US" b="1" dirty="0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1584935" y="3626274"/>
            <a:ext cx="779050" cy="1087869"/>
            <a:chOff x="1074917" y="4194834"/>
            <a:chExt cx="779050" cy="1087869"/>
          </a:xfrm>
        </p:grpSpPr>
        <p:pic>
          <p:nvPicPr>
            <p:cNvPr id="29" name="그림 28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1300775" y="4913371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A</a:t>
              </a:r>
              <a:endParaRPr lang="ko-KR" altLang="en-US" b="1" dirty="0"/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5159055" y="5556489"/>
            <a:ext cx="779050" cy="1087869"/>
            <a:chOff x="1074917" y="4194834"/>
            <a:chExt cx="779050" cy="1087869"/>
          </a:xfrm>
        </p:grpSpPr>
        <p:pic>
          <p:nvPicPr>
            <p:cNvPr id="32" name="그림 31" descr="think of a book, they picture something like the archetypal book ...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4917" y="4194834"/>
              <a:ext cx="779050" cy="779050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1300775" y="4913371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E</a:t>
              </a:r>
              <a:endParaRPr lang="ko-KR" altLang="en-US" b="1" dirty="0"/>
            </a:p>
          </p:txBody>
        </p:sp>
      </p:grpSp>
      <p:cxnSp>
        <p:nvCxnSpPr>
          <p:cNvPr id="36" name="직선 화살표 연결선 35"/>
          <p:cNvCxnSpPr>
            <a:cxnSpLocks/>
          </p:cNvCxnSpPr>
          <p:nvPr/>
        </p:nvCxnSpPr>
        <p:spPr>
          <a:xfrm>
            <a:off x="2456608" y="4100196"/>
            <a:ext cx="1049990" cy="1308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cxnSpLocks/>
          </p:cNvCxnSpPr>
          <p:nvPr/>
        </p:nvCxnSpPr>
        <p:spPr>
          <a:xfrm>
            <a:off x="2356754" y="4454181"/>
            <a:ext cx="372675" cy="8230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</p:cNvCxnSpPr>
          <p:nvPr/>
        </p:nvCxnSpPr>
        <p:spPr>
          <a:xfrm flipV="1">
            <a:off x="4284582" y="3391495"/>
            <a:ext cx="524995" cy="5435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cxnSpLocks/>
          </p:cNvCxnSpPr>
          <p:nvPr/>
        </p:nvCxnSpPr>
        <p:spPr>
          <a:xfrm>
            <a:off x="4402440" y="4405324"/>
            <a:ext cx="1489227" cy="480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>
            <a:cxnSpLocks/>
          </p:cNvCxnSpPr>
          <p:nvPr/>
        </p:nvCxnSpPr>
        <p:spPr>
          <a:xfrm>
            <a:off x="5321599" y="3234437"/>
            <a:ext cx="861745" cy="7359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cxnSpLocks/>
          </p:cNvCxnSpPr>
          <p:nvPr/>
        </p:nvCxnSpPr>
        <p:spPr>
          <a:xfrm flipV="1">
            <a:off x="3313013" y="4699284"/>
            <a:ext cx="2729066" cy="10507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6" name="직선 화살표 연결선 55"/>
          <p:cNvCxnSpPr>
            <a:cxnSpLocks/>
          </p:cNvCxnSpPr>
          <p:nvPr/>
        </p:nvCxnSpPr>
        <p:spPr>
          <a:xfrm flipV="1">
            <a:off x="5913540" y="5650015"/>
            <a:ext cx="1311543" cy="3985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cxnSpLocks/>
          </p:cNvCxnSpPr>
          <p:nvPr/>
        </p:nvCxnSpPr>
        <p:spPr>
          <a:xfrm>
            <a:off x="6932013" y="4412826"/>
            <a:ext cx="2132096" cy="1145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>
            <a:cxnSpLocks/>
          </p:cNvCxnSpPr>
          <p:nvPr/>
        </p:nvCxnSpPr>
        <p:spPr>
          <a:xfrm>
            <a:off x="5535216" y="3035312"/>
            <a:ext cx="1739082" cy="358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66" name="직선 화살표 연결선 65"/>
          <p:cNvCxnSpPr>
            <a:cxnSpLocks/>
          </p:cNvCxnSpPr>
          <p:nvPr/>
        </p:nvCxnSpPr>
        <p:spPr>
          <a:xfrm flipV="1">
            <a:off x="8163204" y="4931478"/>
            <a:ext cx="1037399" cy="3577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71" name="직선 화살표 연결선 70"/>
          <p:cNvCxnSpPr>
            <a:cxnSpLocks/>
          </p:cNvCxnSpPr>
          <p:nvPr/>
        </p:nvCxnSpPr>
        <p:spPr>
          <a:xfrm>
            <a:off x="8196345" y="3527409"/>
            <a:ext cx="1073490" cy="7882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76" name="직선 화살표 연결선 75"/>
          <p:cNvCxnSpPr>
            <a:cxnSpLocks/>
          </p:cNvCxnSpPr>
          <p:nvPr/>
        </p:nvCxnSpPr>
        <p:spPr>
          <a:xfrm>
            <a:off x="6840609" y="4692396"/>
            <a:ext cx="550858" cy="4136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0216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방문 완료 전의 노드를 접근할 경우</a:t>
            </a:r>
            <a:endParaRPr lang="en-US" altLang="ko-KR" dirty="0"/>
          </a:p>
        </p:txBody>
      </p:sp>
      <p:grpSp>
        <p:nvGrpSpPr>
          <p:cNvPr id="4" name="그룹 3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24" name="그룹 23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25" name="타원 24"/>
              <p:cNvSpPr/>
              <p:nvPr/>
            </p:nvSpPr>
            <p:spPr>
              <a:xfrm>
                <a:off x="3727103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26" name="타원 25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28" name="타원 27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31" name="타원 30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32" name="직선 화살표 연결선 31"/>
              <p:cNvCxnSpPr>
                <a:cxnSpLocks/>
                <a:stCxn id="26" idx="6"/>
                <a:endCxn id="29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/>
              <p:cNvCxnSpPr>
                <a:cxnSpLocks/>
                <a:stCxn id="25" idx="6"/>
                <a:endCxn id="26" idx="2"/>
              </p:cNvCxnSpPr>
              <p:nvPr/>
            </p:nvCxnSpPr>
            <p:spPr>
              <a:xfrm>
                <a:off x="4298053" y="3438504"/>
                <a:ext cx="11782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4" name="직선 화살표 연결선 33"/>
              <p:cNvCxnSpPr>
                <a:cxnSpLocks/>
                <a:stCxn id="31" idx="6"/>
                <a:endCxn id="28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5" name="직선 화살표 연결선 34"/>
              <p:cNvCxnSpPr>
                <a:cxnSpLocks/>
                <a:stCxn id="31" idx="7"/>
                <a:endCxn id="26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6" name="직선 화살표 연결선 35"/>
              <p:cNvCxnSpPr>
                <a:cxnSpLocks/>
                <a:stCxn id="28" idx="0"/>
                <a:endCxn id="26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38" name="직선 화살표 연결선 37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204764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방문 완료 전의 노드를 접근할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18" name="그룹 17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20" name="타원 19"/>
              <p:cNvSpPr/>
              <p:nvPr/>
            </p:nvSpPr>
            <p:spPr>
              <a:xfrm>
                <a:off x="3727103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30" name="직선 화살표 연결선 29"/>
              <p:cNvCxnSpPr>
                <a:cxnSpLocks/>
                <a:stCxn id="21" idx="6"/>
                <a:endCxn id="23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/>
              <p:cNvCxnSpPr>
                <a:cxnSpLocks/>
                <a:stCxn id="20" idx="6"/>
                <a:endCxn id="21" idx="2"/>
              </p:cNvCxnSpPr>
              <p:nvPr/>
            </p:nvCxnSpPr>
            <p:spPr>
              <a:xfrm>
                <a:off x="4298053" y="3438504"/>
                <a:ext cx="11782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9" name="직선 화살표 연결선 38"/>
              <p:cNvCxnSpPr>
                <a:cxnSpLocks/>
                <a:stCxn id="27" idx="6"/>
                <a:endCxn id="22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/>
              <p:cNvCxnSpPr>
                <a:cxnSpLocks/>
                <a:stCxn id="27" idx="7"/>
                <a:endCxn id="21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1" name="직선 화살표 연결선 40"/>
              <p:cNvCxnSpPr>
                <a:cxnSpLocks/>
                <a:stCxn id="22" idx="0"/>
                <a:endCxn id="21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19" name="직선 화살표 연결선 18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7369872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방문 완료 전의 노드를 접근할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18" name="그룹 17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20" name="타원 19"/>
              <p:cNvSpPr/>
              <p:nvPr/>
            </p:nvSpPr>
            <p:spPr>
              <a:xfrm>
                <a:off x="3727103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30" name="직선 화살표 연결선 29"/>
              <p:cNvCxnSpPr>
                <a:cxnSpLocks/>
                <a:stCxn id="21" idx="6"/>
                <a:endCxn id="23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/>
              <p:cNvCxnSpPr>
                <a:cxnSpLocks/>
                <a:stCxn id="20" idx="6"/>
                <a:endCxn id="21" idx="2"/>
              </p:cNvCxnSpPr>
              <p:nvPr/>
            </p:nvCxnSpPr>
            <p:spPr>
              <a:xfrm>
                <a:off x="4298053" y="3438504"/>
                <a:ext cx="11782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9" name="직선 화살표 연결선 38"/>
              <p:cNvCxnSpPr>
                <a:cxnSpLocks/>
                <a:stCxn id="27" idx="6"/>
                <a:endCxn id="22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/>
              <p:cNvCxnSpPr>
                <a:cxnSpLocks/>
                <a:stCxn id="27" idx="7"/>
                <a:endCxn id="21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1" name="직선 화살표 연결선 40"/>
              <p:cNvCxnSpPr>
                <a:cxnSpLocks/>
                <a:stCxn id="22" idx="0"/>
                <a:endCxn id="21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19" name="직선 화살표 연결선 18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379409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방문 완료 전의 노드를 접근할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18" name="그룹 17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20" name="타원 19"/>
              <p:cNvSpPr/>
              <p:nvPr/>
            </p:nvSpPr>
            <p:spPr>
              <a:xfrm>
                <a:off x="3727103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30" name="직선 화살표 연결선 29"/>
              <p:cNvCxnSpPr>
                <a:cxnSpLocks/>
                <a:stCxn id="21" idx="6"/>
                <a:endCxn id="23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/>
              <p:cNvCxnSpPr>
                <a:cxnSpLocks/>
                <a:stCxn id="20" idx="6"/>
                <a:endCxn id="21" idx="2"/>
              </p:cNvCxnSpPr>
              <p:nvPr/>
            </p:nvCxnSpPr>
            <p:spPr>
              <a:xfrm>
                <a:off x="4298053" y="3438504"/>
                <a:ext cx="11782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9" name="직선 화살표 연결선 38"/>
              <p:cNvCxnSpPr>
                <a:cxnSpLocks/>
                <a:stCxn id="27" idx="6"/>
                <a:endCxn id="22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/>
              <p:cNvCxnSpPr>
                <a:cxnSpLocks/>
                <a:stCxn id="27" idx="7"/>
                <a:endCxn id="21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1" name="직선 화살표 연결선 40"/>
              <p:cNvCxnSpPr>
                <a:cxnSpLocks/>
                <a:stCxn id="22" idx="0"/>
                <a:endCxn id="21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19" name="직선 화살표 연결선 18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46061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방문 완료 전의 노드를 접근할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18" name="그룹 17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20" name="타원 19"/>
              <p:cNvSpPr/>
              <p:nvPr/>
            </p:nvSpPr>
            <p:spPr>
              <a:xfrm>
                <a:off x="3727103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30" name="직선 화살표 연결선 29"/>
              <p:cNvCxnSpPr>
                <a:cxnSpLocks/>
                <a:stCxn id="21" idx="6"/>
                <a:endCxn id="23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/>
              <p:cNvCxnSpPr>
                <a:cxnSpLocks/>
                <a:stCxn id="20" idx="6"/>
                <a:endCxn id="21" idx="2"/>
              </p:cNvCxnSpPr>
              <p:nvPr/>
            </p:nvCxnSpPr>
            <p:spPr>
              <a:xfrm>
                <a:off x="4298053" y="3438504"/>
                <a:ext cx="11782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9" name="직선 화살표 연결선 38"/>
              <p:cNvCxnSpPr>
                <a:cxnSpLocks/>
                <a:stCxn id="27" idx="6"/>
                <a:endCxn id="22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/>
              <p:cNvCxnSpPr>
                <a:cxnSpLocks/>
                <a:stCxn id="27" idx="7"/>
                <a:endCxn id="21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1" name="직선 화살표 연결선 40"/>
              <p:cNvCxnSpPr>
                <a:cxnSpLocks/>
                <a:stCxn id="22" idx="0"/>
                <a:endCxn id="21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</p:grpSp>
        <p:cxnSp>
          <p:nvCxnSpPr>
            <p:cNvPr id="19" name="직선 화살표 연결선 18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598099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6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>
            <a:normAutofit/>
          </a:bodyPr>
          <a:lstStyle/>
          <a:p>
            <a:r>
              <a:rPr lang="ko-KR" altLang="en-US" dirty="0"/>
              <a:t>위상 정렬의 판별 </a:t>
            </a:r>
            <a:r>
              <a:rPr lang="en-US" altLang="ko-KR" dirty="0"/>
              <a:t>– DFS </a:t>
            </a:r>
            <a:r>
              <a:rPr lang="ko-KR" altLang="en-US" dirty="0"/>
              <a:t>접근</a:t>
            </a:r>
            <a:endParaRPr lang="en-US" altLang="ko-KR" dirty="0"/>
          </a:p>
          <a:p>
            <a:pPr lvl="1"/>
            <a:r>
              <a:rPr lang="ko-KR" altLang="en-US" dirty="0"/>
              <a:t>방문 완료 전의 노드를 접근할 경우</a:t>
            </a:r>
            <a:endParaRPr lang="en-US" altLang="ko-KR" dirty="0"/>
          </a:p>
        </p:txBody>
      </p:sp>
      <p:grpSp>
        <p:nvGrpSpPr>
          <p:cNvPr id="17" name="그룹 16"/>
          <p:cNvGrpSpPr/>
          <p:nvPr/>
        </p:nvGrpSpPr>
        <p:grpSpPr>
          <a:xfrm>
            <a:off x="3692216" y="3156782"/>
            <a:ext cx="3702427" cy="2216181"/>
            <a:chOff x="3692216" y="3156782"/>
            <a:chExt cx="3702427" cy="2216181"/>
          </a:xfrm>
        </p:grpSpPr>
        <p:grpSp>
          <p:nvGrpSpPr>
            <p:cNvPr id="18" name="그룹 17"/>
            <p:cNvGrpSpPr/>
            <p:nvPr/>
          </p:nvGrpSpPr>
          <p:grpSpPr>
            <a:xfrm>
              <a:off x="3692216" y="3156782"/>
              <a:ext cx="3702427" cy="2216181"/>
              <a:chOff x="3692216" y="3156782"/>
              <a:chExt cx="3702427" cy="2216181"/>
            </a:xfrm>
          </p:grpSpPr>
          <p:sp>
            <p:nvSpPr>
              <p:cNvPr id="20" name="타원 19"/>
              <p:cNvSpPr/>
              <p:nvPr/>
            </p:nvSpPr>
            <p:spPr>
              <a:xfrm>
                <a:off x="3727103" y="3156782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1</a:t>
                </a:r>
                <a:endParaRPr lang="ko-KR" altLang="en-US" dirty="0"/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476259" y="3156782"/>
                <a:ext cx="570950" cy="563443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2</a:t>
                </a:r>
                <a:endParaRPr lang="ko-KR" altLang="en-US" dirty="0"/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5476259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4</a:t>
                </a:r>
                <a:endParaRPr lang="ko-KR" altLang="en-US" dirty="0"/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6823693" y="4015764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5</a:t>
                </a:r>
                <a:endParaRPr lang="ko-KR" altLang="en-US" dirty="0"/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3692216" y="4809520"/>
                <a:ext cx="570950" cy="563443"/>
              </a:xfrm>
              <a:prstGeom prst="ellipse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3</a:t>
                </a:r>
                <a:endParaRPr lang="ko-KR" altLang="en-US" dirty="0"/>
              </a:p>
            </p:txBody>
          </p:sp>
          <p:cxnSp>
            <p:nvCxnSpPr>
              <p:cNvPr id="30" name="직선 화살표 연결선 29"/>
              <p:cNvCxnSpPr>
                <a:cxnSpLocks/>
                <a:stCxn id="21" idx="6"/>
                <a:endCxn id="23" idx="1"/>
              </p:cNvCxnSpPr>
              <p:nvPr/>
            </p:nvCxnSpPr>
            <p:spPr>
              <a:xfrm>
                <a:off x="6047209" y="3438504"/>
                <a:ext cx="860098" cy="6597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/>
              <p:cNvCxnSpPr>
                <a:cxnSpLocks/>
                <a:stCxn id="20" idx="6"/>
                <a:endCxn id="21" idx="2"/>
              </p:cNvCxnSpPr>
              <p:nvPr/>
            </p:nvCxnSpPr>
            <p:spPr>
              <a:xfrm>
                <a:off x="4298053" y="3438504"/>
                <a:ext cx="117820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39" name="직선 화살표 연결선 38"/>
              <p:cNvCxnSpPr>
                <a:cxnSpLocks/>
                <a:stCxn id="27" idx="6"/>
                <a:endCxn id="22" idx="2"/>
              </p:cNvCxnSpPr>
              <p:nvPr/>
            </p:nvCxnSpPr>
            <p:spPr>
              <a:xfrm>
                <a:off x="4263166" y="5091242"/>
                <a:ext cx="121309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/>
              <p:cNvCxnSpPr>
                <a:cxnSpLocks/>
                <a:stCxn id="27" idx="7"/>
                <a:endCxn id="21" idx="3"/>
              </p:cNvCxnSpPr>
              <p:nvPr/>
            </p:nvCxnSpPr>
            <p:spPr>
              <a:xfrm flipV="1">
                <a:off x="4179552" y="3637711"/>
                <a:ext cx="1380321" cy="12543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5"/>
              </a:lnRef>
              <a:fillRef idx="0">
                <a:schemeClr val="accent5"/>
              </a:fillRef>
              <a:effectRef idx="1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41" name="직선 화살표 연결선 40"/>
              <p:cNvCxnSpPr>
                <a:cxnSpLocks/>
                <a:stCxn id="22" idx="0"/>
                <a:endCxn id="21" idx="4"/>
              </p:cNvCxnSpPr>
              <p:nvPr/>
            </p:nvCxnSpPr>
            <p:spPr>
              <a:xfrm flipV="1">
                <a:off x="5761734" y="3720225"/>
                <a:ext cx="0" cy="1089295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cxnSp>
          <p:nvCxnSpPr>
            <p:cNvPr id="19" name="직선 화살표 연결선 18"/>
            <p:cNvCxnSpPr>
              <a:cxnSpLocks/>
            </p:cNvCxnSpPr>
            <p:nvPr/>
          </p:nvCxnSpPr>
          <p:spPr>
            <a:xfrm flipH="1">
              <a:off x="6047209" y="4496693"/>
              <a:ext cx="860098" cy="594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8350786" y="2842352"/>
            <a:ext cx="28729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방문이 완료하기 전의 노드를</a:t>
            </a:r>
            <a:endParaRPr lang="en-US" altLang="ko-KR" dirty="0"/>
          </a:p>
          <a:p>
            <a:r>
              <a:rPr lang="ko-KR" altLang="en-US" dirty="0"/>
              <a:t>방문하려고 할 경우</a:t>
            </a:r>
            <a:endParaRPr lang="en-US" altLang="ko-KR" dirty="0"/>
          </a:p>
          <a:p>
            <a:r>
              <a:rPr lang="en-US" altLang="ko-KR" dirty="0"/>
              <a:t>Cycle!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75109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362314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 – </a:t>
            </a:r>
            <a:r>
              <a:rPr lang="ko-KR" altLang="en-US" dirty="0" err="1"/>
              <a:t>서로소</a:t>
            </a:r>
            <a:r>
              <a:rPr lang="ko-KR" altLang="en-US" dirty="0"/>
              <a:t> 집합</a:t>
            </a:r>
            <a:endParaRPr lang="en-US" altLang="ko-KR" dirty="0"/>
          </a:p>
          <a:p>
            <a:pPr lvl="1"/>
            <a:r>
              <a:rPr lang="ko-KR" altLang="en-US" dirty="0"/>
              <a:t>두 개 이상의 집합을 형성할 때</a:t>
            </a:r>
            <a:r>
              <a:rPr lang="en-US" altLang="ko-KR" dirty="0"/>
              <a:t>, </a:t>
            </a:r>
            <a:r>
              <a:rPr lang="ko-KR" altLang="en-US" dirty="0"/>
              <a:t>교집합이 공집합이 되도록</a:t>
            </a:r>
            <a:br>
              <a:rPr lang="en-US" altLang="ko-KR" dirty="0"/>
            </a:br>
            <a:r>
              <a:rPr lang="ko-KR" altLang="en-US" dirty="0"/>
              <a:t>구성하는 자료구조</a:t>
            </a:r>
            <a:endParaRPr lang="en-US" altLang="ko-KR" dirty="0"/>
          </a:p>
          <a:p>
            <a:pPr lvl="1"/>
            <a:r>
              <a:rPr lang="en-US" altLang="ko-KR" dirty="0"/>
              <a:t>A={1, 2, 3}</a:t>
            </a:r>
            <a:r>
              <a:rPr lang="ko-KR" altLang="en-US" dirty="0"/>
              <a:t>과 </a:t>
            </a:r>
            <a:r>
              <a:rPr lang="en-US" altLang="ko-KR" dirty="0"/>
              <a:t>B={4, 5, 6}</a:t>
            </a:r>
            <a:r>
              <a:rPr lang="ko-KR" altLang="en-US" dirty="0"/>
              <a:t>은 </a:t>
            </a:r>
            <a:r>
              <a:rPr lang="ko-KR" altLang="en-US" dirty="0" err="1"/>
              <a:t>서로소</a:t>
            </a:r>
            <a:r>
              <a:rPr lang="ko-KR" altLang="en-US" dirty="0"/>
              <a:t> 집합</a:t>
            </a:r>
            <a:endParaRPr lang="en-US" altLang="ko-KR" dirty="0"/>
          </a:p>
          <a:p>
            <a:r>
              <a:rPr lang="en-US" altLang="ko-KR" dirty="0"/>
              <a:t>Disjoint Set</a:t>
            </a:r>
            <a:r>
              <a:rPr lang="ko-KR" altLang="en-US" dirty="0"/>
              <a:t>은 대게 </a:t>
            </a:r>
            <a:r>
              <a:rPr lang="en-US" altLang="ko-KR" dirty="0"/>
              <a:t>Tree</a:t>
            </a:r>
            <a:r>
              <a:rPr lang="ko-KR" altLang="en-US" dirty="0"/>
              <a:t>로 구성한다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항상 </a:t>
            </a:r>
            <a:r>
              <a:rPr lang="en-US" altLang="ko-KR" dirty="0"/>
              <a:t>root</a:t>
            </a:r>
            <a:r>
              <a:rPr lang="ko-KR" altLang="en-US" dirty="0"/>
              <a:t>가 존재한다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8418453" y="3443428"/>
            <a:ext cx="570950" cy="563443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" name="타원 5"/>
          <p:cNvSpPr/>
          <p:nvPr/>
        </p:nvSpPr>
        <p:spPr>
          <a:xfrm>
            <a:off x="10566742" y="3443427"/>
            <a:ext cx="570950" cy="563443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" name="타원 6"/>
          <p:cNvSpPr/>
          <p:nvPr/>
        </p:nvSpPr>
        <p:spPr>
          <a:xfrm>
            <a:off x="7847503" y="4671122"/>
            <a:ext cx="570950" cy="563443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8989403" y="4671122"/>
            <a:ext cx="570950" cy="563443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9995792" y="4671122"/>
            <a:ext cx="570950" cy="563443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1137692" y="4671122"/>
            <a:ext cx="570950" cy="563443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1" name="직선 화살표 연결선 10"/>
          <p:cNvCxnSpPr>
            <a:cxnSpLocks/>
            <a:stCxn id="5" idx="3"/>
            <a:endCxn id="7" idx="0"/>
          </p:cNvCxnSpPr>
          <p:nvPr/>
        </p:nvCxnSpPr>
        <p:spPr>
          <a:xfrm flipH="1">
            <a:off x="8132978" y="3924357"/>
            <a:ext cx="369089" cy="7467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cxnSpLocks/>
            <a:stCxn id="5" idx="5"/>
            <a:endCxn id="8" idx="0"/>
          </p:cNvCxnSpPr>
          <p:nvPr/>
        </p:nvCxnSpPr>
        <p:spPr>
          <a:xfrm>
            <a:off x="8905789" y="3924357"/>
            <a:ext cx="369089" cy="7467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6" idx="3"/>
            <a:endCxn id="9" idx="0"/>
          </p:cNvCxnSpPr>
          <p:nvPr/>
        </p:nvCxnSpPr>
        <p:spPr>
          <a:xfrm flipH="1">
            <a:off x="10281267" y="3924356"/>
            <a:ext cx="369089" cy="7467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cxnSpLocks/>
            <a:stCxn id="6" idx="5"/>
            <a:endCxn id="10" idx="0"/>
          </p:cNvCxnSpPr>
          <p:nvPr/>
        </p:nvCxnSpPr>
        <p:spPr>
          <a:xfrm>
            <a:off x="11054078" y="3924356"/>
            <a:ext cx="369089" cy="7467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540261" y="5388801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0688550" y="5388801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40451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에는 두 가지 연산을 지원한다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Union(x, y)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집합과 </a:t>
            </a:r>
            <a:r>
              <a:rPr lang="en-US" altLang="ko-KR" dirty="0"/>
              <a:t>y</a:t>
            </a:r>
            <a:r>
              <a:rPr lang="ko-KR" altLang="en-US" dirty="0"/>
              <a:t>가 속하고 있는 집합을 합친다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이때</a:t>
            </a:r>
            <a:r>
              <a:rPr lang="en-US" altLang="ko-KR" dirty="0"/>
              <a:t>, x</a:t>
            </a:r>
            <a:r>
              <a:rPr lang="ko-KR" altLang="en-US" dirty="0"/>
              <a:t>와 </a:t>
            </a:r>
            <a:r>
              <a:rPr lang="en-US" altLang="ko-KR" dirty="0"/>
              <a:t>y</a:t>
            </a:r>
            <a:r>
              <a:rPr lang="ko-KR" altLang="en-US" dirty="0"/>
              <a:t>가 같은 집합이라면 합치지 않는다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Find(x)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집합을 구한다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409246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79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에는 두 가지 연산을 지원한다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Union(x, y)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집합과 </a:t>
            </a:r>
            <a:r>
              <a:rPr lang="en-US" altLang="ko-KR" dirty="0"/>
              <a:t>y</a:t>
            </a:r>
            <a:r>
              <a:rPr lang="ko-KR" altLang="en-US" dirty="0"/>
              <a:t>가 속하고 있는 집합을 합친다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1543928" y="3657600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" name="타원 5"/>
          <p:cNvSpPr/>
          <p:nvPr/>
        </p:nvSpPr>
        <p:spPr>
          <a:xfrm>
            <a:off x="3692217" y="3657599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" name="타원 6"/>
          <p:cNvSpPr/>
          <p:nvPr/>
        </p:nvSpPr>
        <p:spPr>
          <a:xfrm>
            <a:off x="972978" y="4885294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2114878" y="4885294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3121267" y="4885294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4263167" y="4885294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1" name="직선 화살표 연결선 10"/>
          <p:cNvCxnSpPr>
            <a:cxnSpLocks/>
            <a:stCxn id="5" idx="3"/>
            <a:endCxn id="7" idx="0"/>
          </p:cNvCxnSpPr>
          <p:nvPr/>
        </p:nvCxnSpPr>
        <p:spPr>
          <a:xfrm flipH="1">
            <a:off x="1258453" y="4115581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cxnSpLocks/>
            <a:stCxn id="5" idx="5"/>
            <a:endCxn id="8" idx="0"/>
          </p:cNvCxnSpPr>
          <p:nvPr/>
        </p:nvCxnSpPr>
        <p:spPr>
          <a:xfrm>
            <a:off x="2031264" y="4115581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cxnSpLocks/>
            <a:stCxn id="6" idx="3"/>
            <a:endCxn id="9" idx="0"/>
          </p:cNvCxnSpPr>
          <p:nvPr/>
        </p:nvCxnSpPr>
        <p:spPr>
          <a:xfrm flipH="1">
            <a:off x="3406742" y="4115580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cxnSpLocks/>
            <a:stCxn id="6" idx="5"/>
            <a:endCxn id="10" idx="0"/>
          </p:cNvCxnSpPr>
          <p:nvPr/>
        </p:nvCxnSpPr>
        <p:spPr>
          <a:xfrm>
            <a:off x="4179553" y="4115580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665736" y="5576088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14025" y="5576088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17" name="타원 16"/>
          <p:cNvSpPr/>
          <p:nvPr/>
        </p:nvSpPr>
        <p:spPr>
          <a:xfrm>
            <a:off x="8928925" y="251351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8" name="타원 17"/>
          <p:cNvSpPr/>
          <p:nvPr/>
        </p:nvSpPr>
        <p:spPr>
          <a:xfrm>
            <a:off x="8357975" y="374121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9" name="타원 18"/>
          <p:cNvSpPr/>
          <p:nvPr/>
        </p:nvSpPr>
        <p:spPr>
          <a:xfrm>
            <a:off x="9499875" y="374121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cxnSp>
        <p:nvCxnSpPr>
          <p:cNvPr id="20" name="직선 화살표 연결선 19"/>
          <p:cNvCxnSpPr>
            <a:cxnSpLocks/>
            <a:stCxn id="17" idx="3"/>
            <a:endCxn id="18" idx="0"/>
          </p:cNvCxnSpPr>
          <p:nvPr/>
        </p:nvCxnSpPr>
        <p:spPr>
          <a:xfrm flipH="1">
            <a:off x="8643450" y="2971499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cxnSpLocks/>
            <a:stCxn id="17" idx="5"/>
            <a:endCxn id="19" idx="0"/>
          </p:cNvCxnSpPr>
          <p:nvPr/>
        </p:nvCxnSpPr>
        <p:spPr>
          <a:xfrm>
            <a:off x="9416261" y="2971499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820251" y="400949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Union(5, 3)</a:t>
            </a:r>
            <a:endParaRPr lang="ko-KR" altLang="en-US" dirty="0"/>
          </a:p>
        </p:txBody>
      </p:sp>
      <p:sp>
        <p:nvSpPr>
          <p:cNvPr id="23" name="화살표: 오른쪽 22"/>
          <p:cNvSpPr/>
          <p:nvPr/>
        </p:nvSpPr>
        <p:spPr>
          <a:xfrm>
            <a:off x="5802266" y="4366297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10070825" y="4700627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7" name="타원 26"/>
          <p:cNvSpPr/>
          <p:nvPr/>
        </p:nvSpPr>
        <p:spPr>
          <a:xfrm>
            <a:off x="9499875" y="592832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10641775" y="5928322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cxnSpLocks/>
            <a:stCxn id="26" idx="3"/>
            <a:endCxn id="27" idx="0"/>
          </p:cNvCxnSpPr>
          <p:nvPr/>
        </p:nvCxnSpPr>
        <p:spPr>
          <a:xfrm flipH="1">
            <a:off x="9785350" y="5158608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6" idx="5"/>
            <a:endCxn id="28" idx="0"/>
          </p:cNvCxnSpPr>
          <p:nvPr/>
        </p:nvCxnSpPr>
        <p:spPr>
          <a:xfrm>
            <a:off x="10558161" y="5158608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19" idx="5"/>
            <a:endCxn id="26" idx="0"/>
          </p:cNvCxnSpPr>
          <p:nvPr/>
        </p:nvCxnSpPr>
        <p:spPr>
          <a:xfrm>
            <a:off x="9987211" y="4199193"/>
            <a:ext cx="369089" cy="5014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5721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4291016"/>
            <a:ext cx="10498259" cy="2171243"/>
          </a:xfrm>
        </p:spPr>
        <p:txBody>
          <a:bodyPr/>
          <a:lstStyle/>
          <a:p>
            <a:r>
              <a:rPr lang="en-US" altLang="ko-KR" dirty="0"/>
              <a:t>I</a:t>
            </a:r>
            <a:r>
              <a:rPr lang="ko-KR" altLang="en-US" dirty="0"/>
              <a:t>를 수강하기 위해서는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F, H, G</a:t>
            </a:r>
            <a:r>
              <a:rPr lang="ko-KR" altLang="en-US" dirty="0"/>
              <a:t>를 수강하여야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G</a:t>
            </a:r>
            <a:r>
              <a:rPr lang="ko-KR" altLang="en-US" dirty="0"/>
              <a:t>를 수강하기 위해서는</a:t>
            </a:r>
            <a:r>
              <a:rPr lang="en-US" altLang="ko-KR" dirty="0"/>
              <a:t>? …</a:t>
            </a:r>
            <a:endParaRPr lang="ko-KR" altLang="en-US" dirty="0"/>
          </a:p>
        </p:txBody>
      </p:sp>
      <p:grpSp>
        <p:nvGrpSpPr>
          <p:cNvPr id="90" name="그룹 89"/>
          <p:cNvGrpSpPr/>
          <p:nvPr/>
        </p:nvGrpSpPr>
        <p:grpSpPr>
          <a:xfrm>
            <a:off x="2978950" y="1299421"/>
            <a:ext cx="6136518" cy="2974710"/>
            <a:chOff x="1603223" y="2168782"/>
            <a:chExt cx="8312160" cy="4029364"/>
          </a:xfrm>
        </p:grpSpPr>
        <p:grpSp>
          <p:nvGrpSpPr>
            <p:cNvPr id="9" name="그룹 8"/>
            <p:cNvGrpSpPr/>
            <p:nvPr/>
          </p:nvGrpSpPr>
          <p:grpSpPr>
            <a:xfrm>
              <a:off x="9136333" y="3737261"/>
              <a:ext cx="779050" cy="1135433"/>
              <a:chOff x="1074917" y="4194834"/>
              <a:chExt cx="779050" cy="1135433"/>
            </a:xfrm>
          </p:grpSpPr>
          <p:pic>
            <p:nvPicPr>
              <p:cNvPr id="7" name="그림 6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1300776" y="4913371"/>
                <a:ext cx="313107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I</a:t>
                </a:r>
                <a:endParaRPr lang="ko-KR" altLang="en-US" sz="1400" b="1" dirty="0"/>
              </a:p>
            </p:txBody>
          </p:sp>
        </p:grpSp>
        <p:grpSp>
          <p:nvGrpSpPr>
            <p:cNvPr id="10" name="그룹 9"/>
            <p:cNvGrpSpPr/>
            <p:nvPr/>
          </p:nvGrpSpPr>
          <p:grpSpPr>
            <a:xfrm>
              <a:off x="7422759" y="2353448"/>
              <a:ext cx="779050" cy="1135433"/>
              <a:chOff x="1074917" y="4194834"/>
              <a:chExt cx="779050" cy="1135433"/>
            </a:xfrm>
          </p:grpSpPr>
          <p:pic>
            <p:nvPicPr>
              <p:cNvPr id="11" name="그림 10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1300776" y="4913371"/>
                <a:ext cx="412988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G</a:t>
                </a:r>
                <a:endParaRPr lang="ko-KR" altLang="en-US" sz="1400" b="1" dirty="0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7233753" y="4437702"/>
              <a:ext cx="779050" cy="1135433"/>
              <a:chOff x="1074917" y="4194834"/>
              <a:chExt cx="779050" cy="1135433"/>
            </a:xfrm>
          </p:grpSpPr>
          <p:pic>
            <p:nvPicPr>
              <p:cNvPr id="14" name="그림 13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1300776" y="4913371"/>
                <a:ext cx="410816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H</a:t>
                </a:r>
                <a:endParaRPr lang="ko-KR" altLang="en-US" sz="1400" b="1" dirty="0"/>
              </a:p>
            </p:txBody>
          </p:sp>
        </p:grpSp>
        <p:grpSp>
          <p:nvGrpSpPr>
            <p:cNvPr id="16" name="그룹 15"/>
            <p:cNvGrpSpPr/>
            <p:nvPr/>
          </p:nvGrpSpPr>
          <p:grpSpPr>
            <a:xfrm>
              <a:off x="4610787" y="2168782"/>
              <a:ext cx="779050" cy="1135433"/>
              <a:chOff x="1074917" y="4194834"/>
              <a:chExt cx="779050" cy="1135433"/>
            </a:xfrm>
          </p:grpSpPr>
          <p:pic>
            <p:nvPicPr>
              <p:cNvPr id="17" name="그림 16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1"/>
              </a:xfrm>
              <a:prstGeom prst="rect">
                <a:avLst/>
              </a:prstGeom>
            </p:spPr>
          </p:pic>
          <p:sp>
            <p:nvSpPr>
              <p:cNvPr id="18" name="TextBox 17"/>
              <p:cNvSpPr txBox="1"/>
              <p:nvPr/>
            </p:nvSpPr>
            <p:spPr>
              <a:xfrm>
                <a:off x="1300776" y="4913370"/>
                <a:ext cx="408646" cy="4168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b="1" dirty="0"/>
                  <a:t>D</a:t>
                </a:r>
                <a:endParaRPr lang="ko-KR" altLang="en-US" sz="1400" b="1" dirty="0"/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6040603" y="3464387"/>
              <a:ext cx="779050" cy="1135433"/>
              <a:chOff x="1074917" y="4194834"/>
              <a:chExt cx="779050" cy="1135433"/>
            </a:xfrm>
          </p:grpSpPr>
          <p:pic>
            <p:nvPicPr>
              <p:cNvPr id="20" name="그림 19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21" name="TextBox 20"/>
              <p:cNvSpPr txBox="1"/>
              <p:nvPr/>
            </p:nvSpPr>
            <p:spPr>
              <a:xfrm>
                <a:off x="1300776" y="4913371"/>
                <a:ext cx="371732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F</a:t>
                </a:r>
                <a:endParaRPr lang="ko-KR" altLang="en-US" sz="1400" b="1" dirty="0"/>
              </a:p>
            </p:txBody>
          </p:sp>
        </p:grpSp>
        <p:grpSp>
          <p:nvGrpSpPr>
            <p:cNvPr id="22" name="그룹 21"/>
            <p:cNvGrpSpPr/>
            <p:nvPr/>
          </p:nvGrpSpPr>
          <p:grpSpPr>
            <a:xfrm>
              <a:off x="3643660" y="3367929"/>
              <a:ext cx="779050" cy="1135434"/>
              <a:chOff x="1074917" y="4194834"/>
              <a:chExt cx="779050" cy="1135434"/>
            </a:xfrm>
          </p:grpSpPr>
          <p:pic>
            <p:nvPicPr>
              <p:cNvPr id="23" name="그림 22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24" name="TextBox 23"/>
              <p:cNvSpPr txBox="1"/>
              <p:nvPr/>
            </p:nvSpPr>
            <p:spPr>
              <a:xfrm>
                <a:off x="1300776" y="4913370"/>
                <a:ext cx="406473" cy="4168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C</a:t>
                </a:r>
                <a:endParaRPr lang="ko-KR" altLang="en-US" sz="1400" b="1" dirty="0"/>
              </a:p>
            </p:txBody>
          </p:sp>
        </p:grpSp>
        <p:grpSp>
          <p:nvGrpSpPr>
            <p:cNvPr id="25" name="그룹 24"/>
            <p:cNvGrpSpPr/>
            <p:nvPr/>
          </p:nvGrpSpPr>
          <p:grpSpPr>
            <a:xfrm>
              <a:off x="2600649" y="4612304"/>
              <a:ext cx="779050" cy="1135433"/>
              <a:chOff x="1074917" y="4194834"/>
              <a:chExt cx="779050" cy="1135433"/>
            </a:xfrm>
          </p:grpSpPr>
          <p:pic>
            <p:nvPicPr>
              <p:cNvPr id="26" name="그림 25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27" name="TextBox 26"/>
              <p:cNvSpPr txBox="1"/>
              <p:nvPr/>
            </p:nvSpPr>
            <p:spPr>
              <a:xfrm>
                <a:off x="1300776" y="4913371"/>
                <a:ext cx="395618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B</a:t>
                </a:r>
                <a:endParaRPr lang="ko-KR" altLang="en-US" sz="1400" b="1" dirty="0"/>
              </a:p>
            </p:txBody>
          </p:sp>
        </p:grpSp>
        <p:grpSp>
          <p:nvGrpSpPr>
            <p:cNvPr id="28" name="그룹 27"/>
            <p:cNvGrpSpPr/>
            <p:nvPr/>
          </p:nvGrpSpPr>
          <p:grpSpPr>
            <a:xfrm>
              <a:off x="1603223" y="3132498"/>
              <a:ext cx="779050" cy="1135434"/>
              <a:chOff x="1074917" y="4194834"/>
              <a:chExt cx="779050" cy="1135434"/>
            </a:xfrm>
          </p:grpSpPr>
          <p:pic>
            <p:nvPicPr>
              <p:cNvPr id="29" name="그림 28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30" name="TextBox 29"/>
              <p:cNvSpPr txBox="1"/>
              <p:nvPr/>
            </p:nvSpPr>
            <p:spPr>
              <a:xfrm>
                <a:off x="1300776" y="4913370"/>
                <a:ext cx="399960" cy="4168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A</a:t>
                </a:r>
                <a:endParaRPr lang="ko-KR" altLang="en-US" sz="1400" b="1" dirty="0"/>
              </a:p>
            </p:txBody>
          </p:sp>
        </p:grpSp>
        <p:grpSp>
          <p:nvGrpSpPr>
            <p:cNvPr id="31" name="그룹 30"/>
            <p:cNvGrpSpPr/>
            <p:nvPr/>
          </p:nvGrpSpPr>
          <p:grpSpPr>
            <a:xfrm>
              <a:off x="5177343" y="5062713"/>
              <a:ext cx="779050" cy="1135433"/>
              <a:chOff x="1074917" y="4194834"/>
              <a:chExt cx="779050" cy="1135433"/>
            </a:xfrm>
          </p:grpSpPr>
          <p:pic>
            <p:nvPicPr>
              <p:cNvPr id="32" name="그림 31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33" name="TextBox 32"/>
              <p:cNvSpPr txBox="1"/>
              <p:nvPr/>
            </p:nvSpPr>
            <p:spPr>
              <a:xfrm>
                <a:off x="1300776" y="4913371"/>
                <a:ext cx="378247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E</a:t>
                </a:r>
                <a:endParaRPr lang="ko-KR" altLang="en-US" sz="1400" b="1" dirty="0"/>
              </a:p>
            </p:txBody>
          </p:sp>
        </p:grpSp>
        <p:cxnSp>
          <p:nvCxnSpPr>
            <p:cNvPr id="36" name="직선 화살표 연결선 35"/>
            <p:cNvCxnSpPr>
              <a:cxnSpLocks/>
            </p:cNvCxnSpPr>
            <p:nvPr/>
          </p:nvCxnSpPr>
          <p:spPr>
            <a:xfrm>
              <a:off x="2474896" y="3606420"/>
              <a:ext cx="1049990" cy="13084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1" name="직선 화살표 연결선 40"/>
            <p:cNvCxnSpPr>
              <a:cxnSpLocks/>
            </p:cNvCxnSpPr>
            <p:nvPr/>
          </p:nvCxnSpPr>
          <p:spPr>
            <a:xfrm>
              <a:off x="2375042" y="3960405"/>
              <a:ext cx="372675" cy="82309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4" name="직선 화살표 연결선 43"/>
            <p:cNvCxnSpPr>
              <a:cxnSpLocks/>
            </p:cNvCxnSpPr>
            <p:nvPr/>
          </p:nvCxnSpPr>
          <p:spPr>
            <a:xfrm flipV="1">
              <a:off x="4302870" y="2897719"/>
              <a:ext cx="524995" cy="5435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7" name="직선 화살표 연결선 46"/>
            <p:cNvCxnSpPr>
              <a:cxnSpLocks/>
            </p:cNvCxnSpPr>
            <p:nvPr/>
          </p:nvCxnSpPr>
          <p:spPr>
            <a:xfrm>
              <a:off x="4420728" y="3911548"/>
              <a:ext cx="1489227" cy="480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0" name="직선 화살표 연결선 49"/>
            <p:cNvCxnSpPr>
              <a:cxnSpLocks/>
            </p:cNvCxnSpPr>
            <p:nvPr/>
          </p:nvCxnSpPr>
          <p:spPr>
            <a:xfrm>
              <a:off x="5339887" y="2740661"/>
              <a:ext cx="861745" cy="7359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3" name="직선 화살표 연결선 52"/>
            <p:cNvCxnSpPr>
              <a:cxnSpLocks/>
            </p:cNvCxnSpPr>
            <p:nvPr/>
          </p:nvCxnSpPr>
          <p:spPr>
            <a:xfrm flipV="1">
              <a:off x="3331301" y="4205508"/>
              <a:ext cx="2729066" cy="105076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6" name="직선 화살표 연결선 55"/>
            <p:cNvCxnSpPr>
              <a:cxnSpLocks/>
            </p:cNvCxnSpPr>
            <p:nvPr/>
          </p:nvCxnSpPr>
          <p:spPr>
            <a:xfrm flipV="1">
              <a:off x="5931828" y="5156239"/>
              <a:ext cx="1311543" cy="39850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8" name="직선 화살표 연결선 57"/>
            <p:cNvCxnSpPr>
              <a:cxnSpLocks/>
            </p:cNvCxnSpPr>
            <p:nvPr/>
          </p:nvCxnSpPr>
          <p:spPr>
            <a:xfrm>
              <a:off x="6950301" y="3919050"/>
              <a:ext cx="2132096" cy="11455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1" name="직선 화살표 연결선 60"/>
            <p:cNvCxnSpPr>
              <a:cxnSpLocks/>
            </p:cNvCxnSpPr>
            <p:nvPr/>
          </p:nvCxnSpPr>
          <p:spPr>
            <a:xfrm>
              <a:off x="5553504" y="2541536"/>
              <a:ext cx="1739082" cy="358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6" name="직선 화살표 연결선 65"/>
            <p:cNvCxnSpPr>
              <a:cxnSpLocks/>
            </p:cNvCxnSpPr>
            <p:nvPr/>
          </p:nvCxnSpPr>
          <p:spPr>
            <a:xfrm flipV="1">
              <a:off x="8181492" y="4437702"/>
              <a:ext cx="1037399" cy="35776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1" name="직선 화살표 연결선 70"/>
            <p:cNvCxnSpPr>
              <a:cxnSpLocks/>
            </p:cNvCxnSpPr>
            <p:nvPr/>
          </p:nvCxnSpPr>
          <p:spPr>
            <a:xfrm>
              <a:off x="8214633" y="3033633"/>
              <a:ext cx="1073490" cy="7882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6" name="직선 화살표 연결선 75"/>
            <p:cNvCxnSpPr>
              <a:cxnSpLocks/>
            </p:cNvCxnSpPr>
            <p:nvPr/>
          </p:nvCxnSpPr>
          <p:spPr>
            <a:xfrm>
              <a:off x="6858897" y="4198620"/>
              <a:ext cx="550858" cy="4136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197290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에는 두 가지 연산을 지원한다</a:t>
            </a:r>
            <a:r>
              <a:rPr lang="en-US" altLang="ko-KR" dirty="0"/>
              <a:t>.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Find(x)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집합을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root</a:t>
            </a:r>
            <a:r>
              <a:rPr lang="ko-KR" altLang="en-US" dirty="0"/>
              <a:t>는 해당 집합의 </a:t>
            </a:r>
            <a:r>
              <a:rPr lang="ko-KR" altLang="en-US" dirty="0" err="1"/>
              <a:t>대표값으로</a:t>
            </a:r>
            <a:r>
              <a:rPr lang="ko-KR" altLang="en-US" dirty="0"/>
              <a:t> 취급할 수 있다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집합을 구한다는 뜻은 </a:t>
            </a:r>
            <a:r>
              <a:rPr lang="en-US" altLang="ko-KR" dirty="0"/>
              <a:t>root</a:t>
            </a:r>
            <a:r>
              <a:rPr lang="ko-KR" altLang="en-US" dirty="0"/>
              <a:t>를 구한다고 생각해도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224439" y="4483259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72728" y="448325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653489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1795389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28017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5" name="타원 14"/>
          <p:cNvSpPr/>
          <p:nvPr/>
        </p:nvSpPr>
        <p:spPr>
          <a:xfrm>
            <a:off x="39436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cxnSpLocks/>
            <a:stCxn id="10" idx="3"/>
            <a:endCxn id="12" idx="0"/>
          </p:cNvCxnSpPr>
          <p:nvPr/>
        </p:nvCxnSpPr>
        <p:spPr>
          <a:xfrm flipH="1">
            <a:off x="938964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0" idx="5"/>
            <a:endCxn id="13" idx="0"/>
          </p:cNvCxnSpPr>
          <p:nvPr/>
        </p:nvCxnSpPr>
        <p:spPr>
          <a:xfrm>
            <a:off x="1711775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cxnSpLocks/>
            <a:stCxn id="11" idx="3"/>
            <a:endCxn id="14" idx="0"/>
          </p:cNvCxnSpPr>
          <p:nvPr/>
        </p:nvCxnSpPr>
        <p:spPr>
          <a:xfrm flipH="1">
            <a:off x="3087253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11" idx="5"/>
            <a:endCxn id="15" idx="0"/>
          </p:cNvCxnSpPr>
          <p:nvPr/>
        </p:nvCxnSpPr>
        <p:spPr>
          <a:xfrm>
            <a:off x="3860064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46247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494536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025458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에는 두 가지 연산을 지원한다</a:t>
            </a:r>
            <a:r>
              <a:rPr lang="en-US" altLang="ko-KR" dirty="0"/>
              <a:t>.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Find(x)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집합을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root</a:t>
            </a:r>
            <a:r>
              <a:rPr lang="ko-KR" altLang="en-US" dirty="0"/>
              <a:t>는 해당 집합의 </a:t>
            </a:r>
            <a:r>
              <a:rPr lang="ko-KR" altLang="en-US" dirty="0" err="1"/>
              <a:t>대표값으로</a:t>
            </a:r>
            <a:r>
              <a:rPr lang="ko-KR" altLang="en-US" dirty="0"/>
              <a:t> 취급할 수 있다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집합을 구한다는 뜻은 </a:t>
            </a:r>
            <a:r>
              <a:rPr lang="en-US" altLang="ko-KR" dirty="0"/>
              <a:t>root</a:t>
            </a:r>
            <a:r>
              <a:rPr lang="ko-KR" altLang="en-US" dirty="0"/>
              <a:t>를 구한다고 생각해도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224439" y="4483259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72728" y="448325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653489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1795389" y="5710953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28017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5" name="타원 14"/>
          <p:cNvSpPr/>
          <p:nvPr/>
        </p:nvSpPr>
        <p:spPr>
          <a:xfrm>
            <a:off x="39436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cxnSpLocks/>
            <a:stCxn id="10" idx="3"/>
            <a:endCxn id="12" idx="0"/>
          </p:cNvCxnSpPr>
          <p:nvPr/>
        </p:nvCxnSpPr>
        <p:spPr>
          <a:xfrm flipH="1">
            <a:off x="938964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0" idx="5"/>
            <a:endCxn id="13" idx="0"/>
          </p:cNvCxnSpPr>
          <p:nvPr/>
        </p:nvCxnSpPr>
        <p:spPr>
          <a:xfrm>
            <a:off x="1711775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cxnSpLocks/>
            <a:stCxn id="11" idx="3"/>
            <a:endCxn id="14" idx="0"/>
          </p:cNvCxnSpPr>
          <p:nvPr/>
        </p:nvCxnSpPr>
        <p:spPr>
          <a:xfrm flipH="1">
            <a:off x="3087253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11" idx="5"/>
            <a:endCxn id="15" idx="0"/>
          </p:cNvCxnSpPr>
          <p:nvPr/>
        </p:nvCxnSpPr>
        <p:spPr>
          <a:xfrm>
            <a:off x="3860064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46247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494536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755407" y="4590397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Find(3)</a:t>
            </a:r>
            <a:endParaRPr lang="ko-KR" altLang="en-US" dirty="0"/>
          </a:p>
        </p:txBody>
      </p:sp>
      <p:sp>
        <p:nvSpPr>
          <p:cNvPr id="23" name="화살표: 오른쪽 22"/>
          <p:cNvSpPr/>
          <p:nvPr/>
        </p:nvSpPr>
        <p:spPr>
          <a:xfrm>
            <a:off x="5521017" y="4885676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37798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에는 두 가지 연산을 지원한다</a:t>
            </a:r>
            <a:r>
              <a:rPr lang="en-US" altLang="ko-KR" dirty="0"/>
              <a:t>.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Find(x)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집합을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root</a:t>
            </a:r>
            <a:r>
              <a:rPr lang="ko-KR" altLang="en-US" dirty="0"/>
              <a:t>는 해당 집합의 </a:t>
            </a:r>
            <a:r>
              <a:rPr lang="ko-KR" altLang="en-US" dirty="0" err="1"/>
              <a:t>대표값으로</a:t>
            </a:r>
            <a:r>
              <a:rPr lang="ko-KR" altLang="en-US" dirty="0"/>
              <a:t> 취급할 수 있다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집합을 구한다는 뜻은 </a:t>
            </a:r>
            <a:r>
              <a:rPr lang="en-US" altLang="ko-KR" dirty="0"/>
              <a:t>root</a:t>
            </a:r>
            <a:r>
              <a:rPr lang="ko-KR" altLang="en-US" dirty="0"/>
              <a:t>를 구한다고 생각해도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224439" y="4483259"/>
            <a:ext cx="570950" cy="536558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72728" y="448325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653489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1795389" y="5710953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28017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5" name="타원 14"/>
          <p:cNvSpPr/>
          <p:nvPr/>
        </p:nvSpPr>
        <p:spPr>
          <a:xfrm>
            <a:off x="39436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cxnSpLocks/>
            <a:stCxn id="10" idx="3"/>
            <a:endCxn id="12" idx="0"/>
          </p:cNvCxnSpPr>
          <p:nvPr/>
        </p:nvCxnSpPr>
        <p:spPr>
          <a:xfrm flipH="1">
            <a:off x="938964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0" idx="5"/>
            <a:endCxn id="13" idx="0"/>
          </p:cNvCxnSpPr>
          <p:nvPr/>
        </p:nvCxnSpPr>
        <p:spPr>
          <a:xfrm>
            <a:off x="1711775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cxnSpLocks/>
            <a:stCxn id="11" idx="3"/>
            <a:endCxn id="14" idx="0"/>
          </p:cNvCxnSpPr>
          <p:nvPr/>
        </p:nvCxnSpPr>
        <p:spPr>
          <a:xfrm flipH="1">
            <a:off x="3087253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11" idx="5"/>
            <a:endCxn id="15" idx="0"/>
          </p:cNvCxnSpPr>
          <p:nvPr/>
        </p:nvCxnSpPr>
        <p:spPr>
          <a:xfrm>
            <a:off x="3860064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46247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494536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755407" y="4590397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Find(3)</a:t>
            </a:r>
            <a:endParaRPr lang="ko-KR" altLang="en-US" dirty="0"/>
          </a:p>
        </p:txBody>
      </p:sp>
      <p:sp>
        <p:nvSpPr>
          <p:cNvPr id="23" name="화살표: 오른쪽 22"/>
          <p:cNvSpPr/>
          <p:nvPr/>
        </p:nvSpPr>
        <p:spPr>
          <a:xfrm>
            <a:off x="5521017" y="4885676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26136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에는 두 가지 연산을 지원한다</a:t>
            </a:r>
            <a:r>
              <a:rPr lang="en-US" altLang="ko-KR" dirty="0"/>
              <a:t>.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Find(x)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집합을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root</a:t>
            </a:r>
            <a:r>
              <a:rPr lang="ko-KR" altLang="en-US" dirty="0"/>
              <a:t>는 해당 집합의 </a:t>
            </a:r>
            <a:r>
              <a:rPr lang="ko-KR" altLang="en-US" dirty="0" err="1"/>
              <a:t>대표값으로</a:t>
            </a:r>
            <a:r>
              <a:rPr lang="ko-KR" altLang="en-US" dirty="0"/>
              <a:t> 취급할 수 있다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집합을 구한다는 뜻은 </a:t>
            </a:r>
            <a:r>
              <a:rPr lang="en-US" altLang="ko-KR" dirty="0"/>
              <a:t>root</a:t>
            </a:r>
            <a:r>
              <a:rPr lang="ko-KR" altLang="en-US" dirty="0"/>
              <a:t>를 구한다고 생각해도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224439" y="4483259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72728" y="448325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653489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1795389" y="5710953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28017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5" name="타원 14"/>
          <p:cNvSpPr/>
          <p:nvPr/>
        </p:nvSpPr>
        <p:spPr>
          <a:xfrm>
            <a:off x="39436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cxnSpLocks/>
            <a:stCxn id="10" idx="3"/>
            <a:endCxn id="12" idx="0"/>
          </p:cNvCxnSpPr>
          <p:nvPr/>
        </p:nvCxnSpPr>
        <p:spPr>
          <a:xfrm flipH="1">
            <a:off x="938964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0" idx="5"/>
            <a:endCxn id="13" idx="0"/>
          </p:cNvCxnSpPr>
          <p:nvPr/>
        </p:nvCxnSpPr>
        <p:spPr>
          <a:xfrm>
            <a:off x="1711775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cxnSpLocks/>
            <a:stCxn id="11" idx="3"/>
            <a:endCxn id="14" idx="0"/>
          </p:cNvCxnSpPr>
          <p:nvPr/>
        </p:nvCxnSpPr>
        <p:spPr>
          <a:xfrm flipH="1">
            <a:off x="3087253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11" idx="5"/>
            <a:endCxn id="15" idx="0"/>
          </p:cNvCxnSpPr>
          <p:nvPr/>
        </p:nvCxnSpPr>
        <p:spPr>
          <a:xfrm>
            <a:off x="3860064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46247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494536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755407" y="4590397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Find(3)</a:t>
            </a:r>
            <a:endParaRPr lang="ko-KR" altLang="en-US" dirty="0"/>
          </a:p>
        </p:txBody>
      </p:sp>
      <p:sp>
        <p:nvSpPr>
          <p:cNvPr id="23" name="화살표: 오른쪽 22"/>
          <p:cNvSpPr/>
          <p:nvPr/>
        </p:nvSpPr>
        <p:spPr>
          <a:xfrm>
            <a:off x="5521017" y="4885676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>
            <a:off x="7603905" y="4751536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232195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에는 두 가지 연산을 지원한다</a:t>
            </a:r>
            <a:r>
              <a:rPr lang="en-US" altLang="ko-KR" dirty="0"/>
              <a:t>.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Find(x)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집합을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root</a:t>
            </a:r>
            <a:r>
              <a:rPr lang="ko-KR" altLang="en-US" dirty="0"/>
              <a:t>는 해당 집합의 </a:t>
            </a:r>
            <a:r>
              <a:rPr lang="ko-KR" altLang="en-US" dirty="0" err="1"/>
              <a:t>대표값으로</a:t>
            </a:r>
            <a:r>
              <a:rPr lang="ko-KR" altLang="en-US" dirty="0"/>
              <a:t> 취급할 수 있다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집합을 구한다는 뜻은 </a:t>
            </a:r>
            <a:r>
              <a:rPr lang="en-US" altLang="ko-KR" dirty="0"/>
              <a:t>root</a:t>
            </a:r>
            <a:r>
              <a:rPr lang="ko-KR" altLang="en-US" dirty="0"/>
              <a:t>를 구한다고 생각해도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224439" y="4483259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72728" y="4483258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653489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1795389" y="5710953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2801778" y="5710953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5" name="타원 14"/>
          <p:cNvSpPr/>
          <p:nvPr/>
        </p:nvSpPr>
        <p:spPr>
          <a:xfrm>
            <a:off x="39436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cxnSpLocks/>
            <a:stCxn id="10" idx="3"/>
            <a:endCxn id="12" idx="0"/>
          </p:cNvCxnSpPr>
          <p:nvPr/>
        </p:nvCxnSpPr>
        <p:spPr>
          <a:xfrm flipH="1">
            <a:off x="938964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0" idx="5"/>
            <a:endCxn id="13" idx="0"/>
          </p:cNvCxnSpPr>
          <p:nvPr/>
        </p:nvCxnSpPr>
        <p:spPr>
          <a:xfrm>
            <a:off x="1711775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cxnSpLocks/>
            <a:stCxn id="11" idx="3"/>
            <a:endCxn id="14" idx="0"/>
          </p:cNvCxnSpPr>
          <p:nvPr/>
        </p:nvCxnSpPr>
        <p:spPr>
          <a:xfrm flipH="1">
            <a:off x="3087253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11" idx="5"/>
            <a:endCxn id="15" idx="0"/>
          </p:cNvCxnSpPr>
          <p:nvPr/>
        </p:nvCxnSpPr>
        <p:spPr>
          <a:xfrm>
            <a:off x="3860064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46247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494536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755407" y="4590397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Find(3)</a:t>
            </a:r>
            <a:endParaRPr lang="ko-KR" altLang="en-US" dirty="0"/>
          </a:p>
        </p:txBody>
      </p:sp>
      <p:sp>
        <p:nvSpPr>
          <p:cNvPr id="23" name="화살표: 오른쪽 22"/>
          <p:cNvSpPr/>
          <p:nvPr/>
        </p:nvSpPr>
        <p:spPr>
          <a:xfrm>
            <a:off x="5521017" y="4885676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755407" y="5527414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Find(5)</a:t>
            </a:r>
            <a:endParaRPr lang="ko-KR" altLang="en-US" dirty="0"/>
          </a:p>
        </p:txBody>
      </p:sp>
      <p:sp>
        <p:nvSpPr>
          <p:cNvPr id="25" name="화살표: 오른쪽 24"/>
          <p:cNvSpPr/>
          <p:nvPr/>
        </p:nvSpPr>
        <p:spPr>
          <a:xfrm>
            <a:off x="5521017" y="5896746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>
            <a:off x="7603905" y="4751536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531702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에는 두 가지 연산을 지원한다</a:t>
            </a:r>
            <a:r>
              <a:rPr lang="en-US" altLang="ko-KR" dirty="0"/>
              <a:t>.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Find(x)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집합을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root</a:t>
            </a:r>
            <a:r>
              <a:rPr lang="ko-KR" altLang="en-US" dirty="0"/>
              <a:t>는 해당 집합의 </a:t>
            </a:r>
            <a:r>
              <a:rPr lang="ko-KR" altLang="en-US" dirty="0" err="1"/>
              <a:t>대표값으로</a:t>
            </a:r>
            <a:r>
              <a:rPr lang="ko-KR" altLang="en-US" dirty="0"/>
              <a:t> 취급할 수 있다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집합을 구한다는 뜻은 </a:t>
            </a:r>
            <a:r>
              <a:rPr lang="en-US" altLang="ko-KR" dirty="0"/>
              <a:t>root</a:t>
            </a:r>
            <a:r>
              <a:rPr lang="ko-KR" altLang="en-US" dirty="0"/>
              <a:t>를 구한다고 생각해도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224439" y="4483259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72728" y="4483258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653489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1795389" y="5710953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2801778" y="5710953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5" name="타원 14"/>
          <p:cNvSpPr/>
          <p:nvPr/>
        </p:nvSpPr>
        <p:spPr>
          <a:xfrm>
            <a:off x="39436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cxnSpLocks/>
            <a:stCxn id="10" idx="3"/>
            <a:endCxn id="12" idx="0"/>
          </p:cNvCxnSpPr>
          <p:nvPr/>
        </p:nvCxnSpPr>
        <p:spPr>
          <a:xfrm flipH="1">
            <a:off x="938964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0" idx="5"/>
            <a:endCxn id="13" idx="0"/>
          </p:cNvCxnSpPr>
          <p:nvPr/>
        </p:nvCxnSpPr>
        <p:spPr>
          <a:xfrm>
            <a:off x="1711775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cxnSpLocks/>
            <a:stCxn id="11" idx="3"/>
            <a:endCxn id="14" idx="0"/>
          </p:cNvCxnSpPr>
          <p:nvPr/>
        </p:nvCxnSpPr>
        <p:spPr>
          <a:xfrm flipH="1">
            <a:off x="3087253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11" idx="5"/>
            <a:endCxn id="15" idx="0"/>
          </p:cNvCxnSpPr>
          <p:nvPr/>
        </p:nvCxnSpPr>
        <p:spPr>
          <a:xfrm>
            <a:off x="3860064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46247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494536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755407" y="4590397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Find(3)</a:t>
            </a:r>
            <a:endParaRPr lang="ko-KR" altLang="en-US" dirty="0"/>
          </a:p>
        </p:txBody>
      </p:sp>
      <p:sp>
        <p:nvSpPr>
          <p:cNvPr id="23" name="화살표: 오른쪽 22"/>
          <p:cNvSpPr/>
          <p:nvPr/>
        </p:nvSpPr>
        <p:spPr>
          <a:xfrm>
            <a:off x="5521017" y="4885676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755407" y="5527414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Find(5)</a:t>
            </a:r>
            <a:endParaRPr lang="ko-KR" altLang="en-US" dirty="0"/>
          </a:p>
        </p:txBody>
      </p:sp>
      <p:sp>
        <p:nvSpPr>
          <p:cNvPr id="25" name="화살표: 오른쪽 24"/>
          <p:cNvSpPr/>
          <p:nvPr/>
        </p:nvSpPr>
        <p:spPr>
          <a:xfrm>
            <a:off x="5521017" y="5896746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>
            <a:off x="7603905" y="4751536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04198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에는 두 가지 연산을 지원한다</a:t>
            </a:r>
            <a:r>
              <a:rPr lang="en-US" altLang="ko-KR" dirty="0"/>
              <a:t>.</a:t>
            </a:r>
          </a:p>
          <a:p>
            <a:pPr lvl="1">
              <a:buFont typeface="+mj-lt"/>
              <a:buAutoNum type="arabicPeriod" startAt="2"/>
            </a:pPr>
            <a:r>
              <a:rPr lang="en-US" altLang="ko-KR" dirty="0"/>
              <a:t>Find(x)</a:t>
            </a:r>
          </a:p>
          <a:p>
            <a:pPr lvl="2"/>
            <a:r>
              <a:rPr lang="en-US" altLang="ko-KR" dirty="0"/>
              <a:t>x</a:t>
            </a:r>
            <a:r>
              <a:rPr lang="ko-KR" altLang="en-US" dirty="0"/>
              <a:t>가 속하고 있는 집합을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root</a:t>
            </a:r>
            <a:r>
              <a:rPr lang="ko-KR" altLang="en-US" dirty="0"/>
              <a:t>는 해당 집합의 </a:t>
            </a:r>
            <a:r>
              <a:rPr lang="ko-KR" altLang="en-US" dirty="0" err="1"/>
              <a:t>대표값으로</a:t>
            </a:r>
            <a:r>
              <a:rPr lang="ko-KR" altLang="en-US" dirty="0"/>
              <a:t> 취급할 수 있다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집합을 구한다는 뜻은 </a:t>
            </a:r>
            <a:r>
              <a:rPr lang="en-US" altLang="ko-KR" dirty="0"/>
              <a:t>root</a:t>
            </a:r>
            <a:r>
              <a:rPr lang="ko-KR" altLang="en-US" dirty="0"/>
              <a:t>를 구한다고 생각해도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1224439" y="4483259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72728" y="4483258"/>
            <a:ext cx="570950" cy="5365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653489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1795389" y="5710953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2801778" y="5710953"/>
            <a:ext cx="570950" cy="5365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5" name="타원 14"/>
          <p:cNvSpPr/>
          <p:nvPr/>
        </p:nvSpPr>
        <p:spPr>
          <a:xfrm>
            <a:off x="3943678" y="5710953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cxnSpLocks/>
            <a:stCxn id="10" idx="3"/>
            <a:endCxn id="12" idx="0"/>
          </p:cNvCxnSpPr>
          <p:nvPr/>
        </p:nvCxnSpPr>
        <p:spPr>
          <a:xfrm flipH="1">
            <a:off x="938964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0" idx="5"/>
            <a:endCxn id="13" idx="0"/>
          </p:cNvCxnSpPr>
          <p:nvPr/>
        </p:nvCxnSpPr>
        <p:spPr>
          <a:xfrm>
            <a:off x="1711775" y="4941240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cxnSpLocks/>
            <a:stCxn id="11" idx="3"/>
            <a:endCxn id="14" idx="0"/>
          </p:cNvCxnSpPr>
          <p:nvPr/>
        </p:nvCxnSpPr>
        <p:spPr>
          <a:xfrm flipH="1">
            <a:off x="3087253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cxnSpLocks/>
            <a:stCxn id="11" idx="5"/>
            <a:endCxn id="15" idx="0"/>
          </p:cNvCxnSpPr>
          <p:nvPr/>
        </p:nvCxnSpPr>
        <p:spPr>
          <a:xfrm>
            <a:off x="3860064" y="4941239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46247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494536" y="6401747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755407" y="4590397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Find(3)</a:t>
            </a:r>
            <a:endParaRPr lang="ko-KR" altLang="en-US" dirty="0"/>
          </a:p>
        </p:txBody>
      </p:sp>
      <p:sp>
        <p:nvSpPr>
          <p:cNvPr id="23" name="화살표: 오른쪽 22"/>
          <p:cNvSpPr/>
          <p:nvPr/>
        </p:nvSpPr>
        <p:spPr>
          <a:xfrm>
            <a:off x="5521017" y="4885676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755407" y="5527414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Find(5)</a:t>
            </a:r>
            <a:endParaRPr lang="ko-KR" altLang="en-US" dirty="0"/>
          </a:p>
        </p:txBody>
      </p:sp>
      <p:sp>
        <p:nvSpPr>
          <p:cNvPr id="25" name="화살표: 오른쪽 24"/>
          <p:cNvSpPr/>
          <p:nvPr/>
        </p:nvSpPr>
        <p:spPr>
          <a:xfrm>
            <a:off x="5521017" y="5896746"/>
            <a:ext cx="1361974" cy="2682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>
            <a:off x="7603905" y="4751536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9" name="타원 28"/>
          <p:cNvSpPr/>
          <p:nvPr/>
        </p:nvSpPr>
        <p:spPr>
          <a:xfrm>
            <a:off x="7603904" y="5762606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441300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r>
              <a:rPr lang="ko-KR" altLang="en-US" dirty="0"/>
              <a:t>의 표현</a:t>
            </a:r>
            <a:endParaRPr lang="en-US" altLang="ko-KR" dirty="0"/>
          </a:p>
          <a:p>
            <a:pPr lvl="1"/>
            <a:r>
              <a:rPr lang="en-US" altLang="ko-KR" dirty="0"/>
              <a:t>Tree</a:t>
            </a:r>
            <a:r>
              <a:rPr lang="ko-KR" altLang="en-US" dirty="0"/>
              <a:t>로 구성할 수 있으므로</a:t>
            </a:r>
            <a:r>
              <a:rPr lang="en-US" altLang="ko-KR" dirty="0"/>
              <a:t>, </a:t>
            </a:r>
            <a:r>
              <a:rPr lang="ko-KR" altLang="en-US" dirty="0"/>
              <a:t>각각의 노드의 부모 노드를 저장한다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저장하는 자료구조는 단순히 배열로 저장한다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0" name="타원 39"/>
          <p:cNvSpPr/>
          <p:nvPr/>
        </p:nvSpPr>
        <p:spPr>
          <a:xfrm>
            <a:off x="1543928" y="3657600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1" name="타원 40"/>
          <p:cNvSpPr/>
          <p:nvPr/>
        </p:nvSpPr>
        <p:spPr>
          <a:xfrm>
            <a:off x="3692217" y="3657599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42" name="타원 41"/>
          <p:cNvSpPr/>
          <p:nvPr/>
        </p:nvSpPr>
        <p:spPr>
          <a:xfrm>
            <a:off x="972978" y="4885294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43" name="타원 42"/>
          <p:cNvSpPr/>
          <p:nvPr/>
        </p:nvSpPr>
        <p:spPr>
          <a:xfrm>
            <a:off x="2114878" y="4885294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4" name="타원 43"/>
          <p:cNvSpPr/>
          <p:nvPr/>
        </p:nvSpPr>
        <p:spPr>
          <a:xfrm>
            <a:off x="3121267" y="4885294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5" name="타원 44"/>
          <p:cNvSpPr/>
          <p:nvPr/>
        </p:nvSpPr>
        <p:spPr>
          <a:xfrm>
            <a:off x="4263167" y="4885294"/>
            <a:ext cx="570950" cy="536558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cxnSp>
        <p:nvCxnSpPr>
          <p:cNvPr id="46" name="직선 화살표 연결선 45"/>
          <p:cNvCxnSpPr>
            <a:cxnSpLocks/>
            <a:stCxn id="40" idx="3"/>
            <a:endCxn id="42" idx="0"/>
          </p:cNvCxnSpPr>
          <p:nvPr/>
        </p:nvCxnSpPr>
        <p:spPr>
          <a:xfrm flipH="1">
            <a:off x="1258453" y="4115581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cxnSpLocks/>
            <a:stCxn id="40" idx="5"/>
            <a:endCxn id="43" idx="0"/>
          </p:cNvCxnSpPr>
          <p:nvPr/>
        </p:nvCxnSpPr>
        <p:spPr>
          <a:xfrm>
            <a:off x="2031264" y="4115581"/>
            <a:ext cx="369089" cy="769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>
            <a:cxnSpLocks/>
            <a:stCxn id="41" idx="3"/>
            <a:endCxn id="44" idx="0"/>
          </p:cNvCxnSpPr>
          <p:nvPr/>
        </p:nvCxnSpPr>
        <p:spPr>
          <a:xfrm flipH="1">
            <a:off x="3406742" y="4115580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>
            <a:cxnSpLocks/>
            <a:stCxn id="41" idx="5"/>
            <a:endCxn id="45" idx="0"/>
          </p:cNvCxnSpPr>
          <p:nvPr/>
        </p:nvCxnSpPr>
        <p:spPr>
          <a:xfrm>
            <a:off x="4179553" y="4115580"/>
            <a:ext cx="369089" cy="769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665736" y="5576088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3814025" y="5576088"/>
            <a:ext cx="32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7021098"/>
              </p:ext>
            </p:extLst>
          </p:nvPr>
        </p:nvGraphicFramePr>
        <p:xfrm>
          <a:off x="5673687" y="4128307"/>
          <a:ext cx="56226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7109">
                  <a:extLst>
                    <a:ext uri="{9D8B030D-6E8A-4147-A177-3AD203B41FA5}">
                      <a16:colId xmlns:a16="http://schemas.microsoft.com/office/drawing/2014/main" val="3017101269"/>
                    </a:ext>
                  </a:extLst>
                </a:gridCol>
                <a:gridCol w="937109">
                  <a:extLst>
                    <a:ext uri="{9D8B030D-6E8A-4147-A177-3AD203B41FA5}">
                      <a16:colId xmlns:a16="http://schemas.microsoft.com/office/drawing/2014/main" val="2087012175"/>
                    </a:ext>
                  </a:extLst>
                </a:gridCol>
                <a:gridCol w="937109">
                  <a:extLst>
                    <a:ext uri="{9D8B030D-6E8A-4147-A177-3AD203B41FA5}">
                      <a16:colId xmlns:a16="http://schemas.microsoft.com/office/drawing/2014/main" val="3801708699"/>
                    </a:ext>
                  </a:extLst>
                </a:gridCol>
                <a:gridCol w="937109">
                  <a:extLst>
                    <a:ext uri="{9D8B030D-6E8A-4147-A177-3AD203B41FA5}">
                      <a16:colId xmlns:a16="http://schemas.microsoft.com/office/drawing/2014/main" val="1056215361"/>
                    </a:ext>
                  </a:extLst>
                </a:gridCol>
                <a:gridCol w="937109">
                  <a:extLst>
                    <a:ext uri="{9D8B030D-6E8A-4147-A177-3AD203B41FA5}">
                      <a16:colId xmlns:a16="http://schemas.microsoft.com/office/drawing/2014/main" val="2011634928"/>
                    </a:ext>
                  </a:extLst>
                </a:gridCol>
                <a:gridCol w="937109">
                  <a:extLst>
                    <a:ext uri="{9D8B030D-6E8A-4147-A177-3AD203B41FA5}">
                      <a16:colId xmlns:a16="http://schemas.microsoft.com/office/drawing/2014/main" val="43973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4009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NIL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NIL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6722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589727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Disjoint Set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1330036"/>
            <a:ext cx="10498259" cy="5132224"/>
          </a:xfrm>
        </p:spPr>
        <p:txBody>
          <a:bodyPr/>
          <a:lstStyle/>
          <a:p>
            <a:r>
              <a:rPr lang="en-US" altLang="ko-KR" dirty="0"/>
              <a:t>Union-Find</a:t>
            </a:r>
          </a:p>
          <a:p>
            <a:pPr lvl="1"/>
            <a:r>
              <a:rPr lang="en-US" altLang="ko-KR" dirty="0"/>
              <a:t>Union</a:t>
            </a:r>
          </a:p>
          <a:p>
            <a:pPr lvl="2"/>
            <a:r>
              <a:rPr lang="ko-KR" altLang="en-US" dirty="0"/>
              <a:t>두 원소의 </a:t>
            </a:r>
            <a:r>
              <a:rPr lang="en-US" altLang="ko-KR" dirty="0"/>
              <a:t>root</a:t>
            </a:r>
            <a:r>
              <a:rPr lang="ko-KR" altLang="en-US" dirty="0"/>
              <a:t>를 먼저 확인한 후 두 원소의 </a:t>
            </a:r>
            <a:r>
              <a:rPr lang="en-US" altLang="ko-KR" dirty="0"/>
              <a:t>root</a:t>
            </a:r>
            <a:r>
              <a:rPr lang="ko-KR" altLang="en-US" dirty="0"/>
              <a:t>가 다르다면</a:t>
            </a:r>
            <a:r>
              <a:rPr lang="en-US" altLang="ko-KR" dirty="0"/>
              <a:t>,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두 원소가 속하고 있는 집합이 서로 다른 집합이라면 합친다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Find</a:t>
            </a:r>
          </a:p>
          <a:p>
            <a:pPr lvl="2"/>
            <a:r>
              <a:rPr lang="ko-KR" altLang="en-US" dirty="0"/>
              <a:t>원소의 부모 노드를 따라 올라가면서 더이상 올라갈 수 없을 때</a:t>
            </a:r>
            <a:r>
              <a:rPr lang="en-US" altLang="ko-KR" dirty="0"/>
              <a:t>, </a:t>
            </a:r>
            <a:r>
              <a:rPr lang="ko-KR" altLang="en-US" dirty="0"/>
              <a:t>즉</a:t>
            </a:r>
            <a:r>
              <a:rPr lang="en-US" altLang="ko-KR" dirty="0"/>
              <a:t>, root</a:t>
            </a:r>
            <a:r>
              <a:rPr lang="ko-KR" altLang="en-US" dirty="0"/>
              <a:t>에 도달했을 때의 값을 </a:t>
            </a:r>
            <a:r>
              <a:rPr lang="ko-KR" altLang="en-US" dirty="0" err="1"/>
              <a:t>리턴한다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482762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89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ko-KR" altLang="en-US" dirty="0"/>
              <a:t>초기의 모든 노드들의 부모 노드를 자기 자신으로 설정한다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이제 자기 자신을 가리키는 노드는 루트로 명명한다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</p:txBody>
      </p:sp>
      <p:grpSp>
        <p:nvGrpSpPr>
          <p:cNvPr id="16" name="그룹 15"/>
          <p:cNvGrpSpPr/>
          <p:nvPr/>
        </p:nvGrpSpPr>
        <p:grpSpPr>
          <a:xfrm>
            <a:off x="2634602" y="2175789"/>
            <a:ext cx="6970694" cy="536558"/>
            <a:chOff x="2392226" y="2280490"/>
            <a:chExt cx="6970694" cy="536558"/>
          </a:xfrm>
        </p:grpSpPr>
        <p:sp>
          <p:nvSpPr>
            <p:cNvPr id="6" name="타원 5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7" name="타원 6"/>
            <p:cNvSpPr/>
            <p:nvPr/>
          </p:nvSpPr>
          <p:spPr>
            <a:xfrm>
              <a:off x="319219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8" name="타원 7"/>
            <p:cNvSpPr/>
            <p:nvPr/>
          </p:nvSpPr>
          <p:spPr>
            <a:xfrm>
              <a:off x="399216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9" name="타원 8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10" name="타원 9"/>
            <p:cNvSpPr/>
            <p:nvPr/>
          </p:nvSpPr>
          <p:spPr>
            <a:xfrm>
              <a:off x="5592098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11" name="타원 10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13" name="타원 12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879197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5874654"/>
              </p:ext>
            </p:extLst>
          </p:nvPr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6588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Topological Sort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4291016"/>
            <a:ext cx="10498259" cy="2171243"/>
          </a:xfrm>
        </p:spPr>
        <p:txBody>
          <a:bodyPr/>
          <a:lstStyle/>
          <a:p>
            <a:r>
              <a:rPr lang="en-US" altLang="ko-KR" dirty="0"/>
              <a:t>I</a:t>
            </a:r>
            <a:r>
              <a:rPr lang="ko-KR" altLang="en-US" dirty="0"/>
              <a:t>를 수강하기 위해서는 다음과 같은 순서로 수강하여야 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(A, E) -&gt; (B, C) -&gt; D -&gt; (F, G) -&gt; H -&gt; I</a:t>
            </a:r>
          </a:p>
        </p:txBody>
      </p:sp>
      <p:grpSp>
        <p:nvGrpSpPr>
          <p:cNvPr id="90" name="그룹 89"/>
          <p:cNvGrpSpPr/>
          <p:nvPr/>
        </p:nvGrpSpPr>
        <p:grpSpPr>
          <a:xfrm>
            <a:off x="2978950" y="1299421"/>
            <a:ext cx="6136518" cy="2974710"/>
            <a:chOff x="1603223" y="2168782"/>
            <a:chExt cx="8312160" cy="4029364"/>
          </a:xfrm>
        </p:grpSpPr>
        <p:grpSp>
          <p:nvGrpSpPr>
            <p:cNvPr id="9" name="그룹 8"/>
            <p:cNvGrpSpPr/>
            <p:nvPr/>
          </p:nvGrpSpPr>
          <p:grpSpPr>
            <a:xfrm>
              <a:off x="9136333" y="3737261"/>
              <a:ext cx="779050" cy="1135433"/>
              <a:chOff x="1074917" y="4194834"/>
              <a:chExt cx="779050" cy="1135433"/>
            </a:xfrm>
          </p:grpSpPr>
          <p:pic>
            <p:nvPicPr>
              <p:cNvPr id="7" name="그림 6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1300776" y="4913371"/>
                <a:ext cx="313107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I</a:t>
                </a:r>
                <a:endParaRPr lang="ko-KR" altLang="en-US" sz="1400" b="1" dirty="0"/>
              </a:p>
            </p:txBody>
          </p:sp>
        </p:grpSp>
        <p:grpSp>
          <p:nvGrpSpPr>
            <p:cNvPr id="10" name="그룹 9"/>
            <p:cNvGrpSpPr/>
            <p:nvPr/>
          </p:nvGrpSpPr>
          <p:grpSpPr>
            <a:xfrm>
              <a:off x="7422759" y="2353448"/>
              <a:ext cx="779050" cy="1135433"/>
              <a:chOff x="1074917" y="4194834"/>
              <a:chExt cx="779050" cy="1135433"/>
            </a:xfrm>
          </p:grpSpPr>
          <p:pic>
            <p:nvPicPr>
              <p:cNvPr id="11" name="그림 10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1300776" y="4913371"/>
                <a:ext cx="412988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G</a:t>
                </a:r>
                <a:endParaRPr lang="ko-KR" altLang="en-US" sz="1400" b="1" dirty="0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7233753" y="4437702"/>
              <a:ext cx="779050" cy="1135433"/>
              <a:chOff x="1074917" y="4194834"/>
              <a:chExt cx="779050" cy="1135433"/>
            </a:xfrm>
          </p:grpSpPr>
          <p:pic>
            <p:nvPicPr>
              <p:cNvPr id="14" name="그림 13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1300776" y="4913371"/>
                <a:ext cx="410816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H</a:t>
                </a:r>
                <a:endParaRPr lang="ko-KR" altLang="en-US" sz="1400" b="1" dirty="0"/>
              </a:p>
            </p:txBody>
          </p:sp>
        </p:grpSp>
        <p:grpSp>
          <p:nvGrpSpPr>
            <p:cNvPr id="16" name="그룹 15"/>
            <p:cNvGrpSpPr/>
            <p:nvPr/>
          </p:nvGrpSpPr>
          <p:grpSpPr>
            <a:xfrm>
              <a:off x="4610787" y="2168782"/>
              <a:ext cx="779050" cy="1135433"/>
              <a:chOff x="1074917" y="4194834"/>
              <a:chExt cx="779050" cy="1135433"/>
            </a:xfrm>
          </p:grpSpPr>
          <p:pic>
            <p:nvPicPr>
              <p:cNvPr id="17" name="그림 16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1"/>
              </a:xfrm>
              <a:prstGeom prst="rect">
                <a:avLst/>
              </a:prstGeom>
            </p:spPr>
          </p:pic>
          <p:sp>
            <p:nvSpPr>
              <p:cNvPr id="18" name="TextBox 17"/>
              <p:cNvSpPr txBox="1"/>
              <p:nvPr/>
            </p:nvSpPr>
            <p:spPr>
              <a:xfrm>
                <a:off x="1300776" y="4913370"/>
                <a:ext cx="408646" cy="4168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b="1" dirty="0"/>
                  <a:t>D</a:t>
                </a:r>
                <a:endParaRPr lang="ko-KR" altLang="en-US" sz="1400" b="1" dirty="0"/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6040603" y="3464387"/>
              <a:ext cx="779050" cy="1135433"/>
              <a:chOff x="1074917" y="4194834"/>
              <a:chExt cx="779050" cy="1135433"/>
            </a:xfrm>
          </p:grpSpPr>
          <p:pic>
            <p:nvPicPr>
              <p:cNvPr id="20" name="그림 19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21" name="TextBox 20"/>
              <p:cNvSpPr txBox="1"/>
              <p:nvPr/>
            </p:nvSpPr>
            <p:spPr>
              <a:xfrm>
                <a:off x="1300776" y="4913371"/>
                <a:ext cx="371732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F</a:t>
                </a:r>
                <a:endParaRPr lang="ko-KR" altLang="en-US" sz="1400" b="1" dirty="0"/>
              </a:p>
            </p:txBody>
          </p:sp>
        </p:grpSp>
        <p:grpSp>
          <p:nvGrpSpPr>
            <p:cNvPr id="22" name="그룹 21"/>
            <p:cNvGrpSpPr/>
            <p:nvPr/>
          </p:nvGrpSpPr>
          <p:grpSpPr>
            <a:xfrm>
              <a:off x="3643660" y="3367929"/>
              <a:ext cx="779050" cy="1135434"/>
              <a:chOff x="1074917" y="4194834"/>
              <a:chExt cx="779050" cy="1135434"/>
            </a:xfrm>
          </p:grpSpPr>
          <p:pic>
            <p:nvPicPr>
              <p:cNvPr id="23" name="그림 22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24" name="TextBox 23"/>
              <p:cNvSpPr txBox="1"/>
              <p:nvPr/>
            </p:nvSpPr>
            <p:spPr>
              <a:xfrm>
                <a:off x="1300776" y="4913370"/>
                <a:ext cx="406473" cy="4168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C</a:t>
                </a:r>
                <a:endParaRPr lang="ko-KR" altLang="en-US" sz="1400" b="1" dirty="0"/>
              </a:p>
            </p:txBody>
          </p:sp>
        </p:grpSp>
        <p:grpSp>
          <p:nvGrpSpPr>
            <p:cNvPr id="25" name="그룹 24"/>
            <p:cNvGrpSpPr/>
            <p:nvPr/>
          </p:nvGrpSpPr>
          <p:grpSpPr>
            <a:xfrm>
              <a:off x="2600649" y="4612304"/>
              <a:ext cx="779050" cy="1135433"/>
              <a:chOff x="1074917" y="4194834"/>
              <a:chExt cx="779050" cy="1135433"/>
            </a:xfrm>
          </p:grpSpPr>
          <p:pic>
            <p:nvPicPr>
              <p:cNvPr id="26" name="그림 25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27" name="TextBox 26"/>
              <p:cNvSpPr txBox="1"/>
              <p:nvPr/>
            </p:nvSpPr>
            <p:spPr>
              <a:xfrm>
                <a:off x="1300776" y="4913371"/>
                <a:ext cx="395618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B</a:t>
                </a:r>
                <a:endParaRPr lang="ko-KR" altLang="en-US" sz="1400" b="1" dirty="0"/>
              </a:p>
            </p:txBody>
          </p:sp>
        </p:grpSp>
        <p:grpSp>
          <p:nvGrpSpPr>
            <p:cNvPr id="28" name="그룹 27"/>
            <p:cNvGrpSpPr/>
            <p:nvPr/>
          </p:nvGrpSpPr>
          <p:grpSpPr>
            <a:xfrm>
              <a:off x="1603223" y="3132498"/>
              <a:ext cx="779050" cy="1135434"/>
              <a:chOff x="1074917" y="4194834"/>
              <a:chExt cx="779050" cy="1135434"/>
            </a:xfrm>
          </p:grpSpPr>
          <p:pic>
            <p:nvPicPr>
              <p:cNvPr id="29" name="그림 28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30" name="TextBox 29"/>
              <p:cNvSpPr txBox="1"/>
              <p:nvPr/>
            </p:nvSpPr>
            <p:spPr>
              <a:xfrm>
                <a:off x="1300776" y="4913370"/>
                <a:ext cx="399960" cy="4168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A</a:t>
                </a:r>
                <a:endParaRPr lang="ko-KR" altLang="en-US" sz="1400" b="1" dirty="0"/>
              </a:p>
            </p:txBody>
          </p:sp>
        </p:grpSp>
        <p:grpSp>
          <p:nvGrpSpPr>
            <p:cNvPr id="31" name="그룹 30"/>
            <p:cNvGrpSpPr/>
            <p:nvPr/>
          </p:nvGrpSpPr>
          <p:grpSpPr>
            <a:xfrm>
              <a:off x="5177343" y="5062713"/>
              <a:ext cx="779050" cy="1135433"/>
              <a:chOff x="1074917" y="4194834"/>
              <a:chExt cx="779050" cy="1135433"/>
            </a:xfrm>
          </p:grpSpPr>
          <p:pic>
            <p:nvPicPr>
              <p:cNvPr id="32" name="그림 31" descr="think of a book, they picture something like the archetypal book ...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4917" y="4194834"/>
                <a:ext cx="779050" cy="779050"/>
              </a:xfrm>
              <a:prstGeom prst="rect">
                <a:avLst/>
              </a:prstGeom>
            </p:spPr>
          </p:pic>
          <p:sp>
            <p:nvSpPr>
              <p:cNvPr id="33" name="TextBox 32"/>
              <p:cNvSpPr txBox="1"/>
              <p:nvPr/>
            </p:nvSpPr>
            <p:spPr>
              <a:xfrm>
                <a:off x="1300776" y="4913371"/>
                <a:ext cx="378247" cy="41689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b="1" dirty="0"/>
                  <a:t>E</a:t>
                </a:r>
                <a:endParaRPr lang="ko-KR" altLang="en-US" sz="1400" b="1" dirty="0"/>
              </a:p>
            </p:txBody>
          </p:sp>
        </p:grpSp>
        <p:cxnSp>
          <p:nvCxnSpPr>
            <p:cNvPr id="36" name="직선 화살표 연결선 35"/>
            <p:cNvCxnSpPr>
              <a:cxnSpLocks/>
            </p:cNvCxnSpPr>
            <p:nvPr/>
          </p:nvCxnSpPr>
          <p:spPr>
            <a:xfrm>
              <a:off x="2474896" y="3606420"/>
              <a:ext cx="1049990" cy="13084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1" name="직선 화살표 연결선 40"/>
            <p:cNvCxnSpPr>
              <a:cxnSpLocks/>
            </p:cNvCxnSpPr>
            <p:nvPr/>
          </p:nvCxnSpPr>
          <p:spPr>
            <a:xfrm>
              <a:off x="2375042" y="3960405"/>
              <a:ext cx="372675" cy="82309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4" name="직선 화살표 연결선 43"/>
            <p:cNvCxnSpPr>
              <a:cxnSpLocks/>
            </p:cNvCxnSpPr>
            <p:nvPr/>
          </p:nvCxnSpPr>
          <p:spPr>
            <a:xfrm flipV="1">
              <a:off x="4302870" y="2897719"/>
              <a:ext cx="524995" cy="5435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7" name="직선 화살표 연결선 46"/>
            <p:cNvCxnSpPr>
              <a:cxnSpLocks/>
            </p:cNvCxnSpPr>
            <p:nvPr/>
          </p:nvCxnSpPr>
          <p:spPr>
            <a:xfrm>
              <a:off x="4420728" y="3911548"/>
              <a:ext cx="1489227" cy="480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0" name="직선 화살표 연결선 49"/>
            <p:cNvCxnSpPr>
              <a:cxnSpLocks/>
            </p:cNvCxnSpPr>
            <p:nvPr/>
          </p:nvCxnSpPr>
          <p:spPr>
            <a:xfrm>
              <a:off x="5339887" y="2740661"/>
              <a:ext cx="861745" cy="7359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3" name="직선 화살표 연결선 52"/>
            <p:cNvCxnSpPr>
              <a:cxnSpLocks/>
            </p:cNvCxnSpPr>
            <p:nvPr/>
          </p:nvCxnSpPr>
          <p:spPr>
            <a:xfrm flipV="1">
              <a:off x="3331301" y="4205508"/>
              <a:ext cx="2729066" cy="105076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6" name="직선 화살표 연결선 55"/>
            <p:cNvCxnSpPr>
              <a:cxnSpLocks/>
            </p:cNvCxnSpPr>
            <p:nvPr/>
          </p:nvCxnSpPr>
          <p:spPr>
            <a:xfrm flipV="1">
              <a:off x="5931828" y="5156239"/>
              <a:ext cx="1311543" cy="39850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8" name="직선 화살표 연결선 57"/>
            <p:cNvCxnSpPr>
              <a:cxnSpLocks/>
            </p:cNvCxnSpPr>
            <p:nvPr/>
          </p:nvCxnSpPr>
          <p:spPr>
            <a:xfrm>
              <a:off x="6950301" y="3919050"/>
              <a:ext cx="2132096" cy="11455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1" name="직선 화살표 연결선 60"/>
            <p:cNvCxnSpPr>
              <a:cxnSpLocks/>
            </p:cNvCxnSpPr>
            <p:nvPr/>
          </p:nvCxnSpPr>
          <p:spPr>
            <a:xfrm>
              <a:off x="5553504" y="2541536"/>
              <a:ext cx="1739082" cy="358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6" name="직선 화살표 연결선 65"/>
            <p:cNvCxnSpPr>
              <a:cxnSpLocks/>
            </p:cNvCxnSpPr>
            <p:nvPr/>
          </p:nvCxnSpPr>
          <p:spPr>
            <a:xfrm flipV="1">
              <a:off x="8181492" y="4437702"/>
              <a:ext cx="1037399" cy="35776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1" name="직선 화살표 연결선 70"/>
            <p:cNvCxnSpPr>
              <a:cxnSpLocks/>
            </p:cNvCxnSpPr>
            <p:nvPr/>
          </p:nvCxnSpPr>
          <p:spPr>
            <a:xfrm>
              <a:off x="8214633" y="3033633"/>
              <a:ext cx="1073490" cy="7882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6" name="직선 화살표 연결선 75"/>
            <p:cNvCxnSpPr>
              <a:cxnSpLocks/>
            </p:cNvCxnSpPr>
            <p:nvPr/>
          </p:nvCxnSpPr>
          <p:spPr>
            <a:xfrm>
              <a:off x="6858897" y="4198620"/>
              <a:ext cx="550858" cy="41368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1694492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90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en-US" altLang="ko-KR" dirty="0"/>
              <a:t>Union(1, 3)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3</a:t>
            </a:r>
            <a:r>
              <a:rPr lang="ko-KR" altLang="en-US" dirty="0"/>
              <a:t>의 루트를 구한다</a:t>
            </a:r>
            <a:r>
              <a:rPr lang="en-US" altLang="ko-KR" dirty="0"/>
              <a:t>.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634602" y="2175789"/>
            <a:ext cx="6970694" cy="536558"/>
            <a:chOff x="2392226" y="2280490"/>
            <a:chExt cx="6970694" cy="536558"/>
          </a:xfrm>
        </p:grpSpPr>
        <p:sp>
          <p:nvSpPr>
            <p:cNvPr id="19" name="타원 18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319219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99216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5592098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9197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6077121"/>
              </p:ext>
            </p:extLst>
          </p:nvPr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136621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91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en-US" altLang="ko-KR" dirty="0"/>
              <a:t>Union(1, 3)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3</a:t>
            </a:r>
            <a:r>
              <a:rPr lang="ko-KR" altLang="en-US" dirty="0"/>
              <a:t>의 루트를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Find(1), Find(3)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634602" y="2175789"/>
            <a:ext cx="6970694" cy="536558"/>
            <a:chOff x="2392226" y="2280490"/>
            <a:chExt cx="6970694" cy="536558"/>
          </a:xfrm>
        </p:grpSpPr>
        <p:sp>
          <p:nvSpPr>
            <p:cNvPr id="19" name="타원 18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319219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99216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5592098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9197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/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155978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92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en-US" altLang="ko-KR" dirty="0"/>
              <a:t>Union(1, 3)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3</a:t>
            </a:r>
            <a:r>
              <a:rPr lang="ko-KR" altLang="en-US" dirty="0"/>
              <a:t>의 루트를 구한다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두 개의 루트를 서로 합친다</a:t>
            </a:r>
            <a:r>
              <a:rPr lang="en-US" altLang="ko-KR" dirty="0"/>
              <a:t>.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634602" y="2175789"/>
            <a:ext cx="6970694" cy="536558"/>
            <a:chOff x="2392226" y="2280490"/>
            <a:chExt cx="6970694" cy="536558"/>
          </a:xfrm>
        </p:grpSpPr>
        <p:sp>
          <p:nvSpPr>
            <p:cNvPr id="19" name="타원 18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319219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99216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5592098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9197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/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05643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93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en-US" altLang="ko-KR" dirty="0"/>
              <a:t>Union(1, 3)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3</a:t>
            </a:r>
            <a:r>
              <a:rPr lang="ko-KR" altLang="en-US" dirty="0"/>
              <a:t>의 루트를 구한다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두 개의 루트를 서로 합친다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단순화 하여 하나의 루트의 부모 노드를 다른 루트로 설정한다</a:t>
            </a:r>
            <a:r>
              <a:rPr lang="en-US" altLang="ko-KR" dirty="0"/>
              <a:t>.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634602" y="2175789"/>
            <a:ext cx="6970694" cy="1352737"/>
            <a:chOff x="2392226" y="2280490"/>
            <a:chExt cx="6970694" cy="1352737"/>
          </a:xfrm>
        </p:grpSpPr>
        <p:sp>
          <p:nvSpPr>
            <p:cNvPr id="19" name="타원 18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319219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2963176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5592098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9197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1555699"/>
              </p:ext>
            </p:extLst>
          </p:nvPr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cxnSp>
        <p:nvCxnSpPr>
          <p:cNvPr id="6" name="직선 화살표 연결선 5"/>
          <p:cNvCxnSpPr>
            <a:stCxn id="19" idx="5"/>
            <a:endCxn id="21" idx="0"/>
          </p:cNvCxnSpPr>
          <p:nvPr/>
        </p:nvCxnSpPr>
        <p:spPr>
          <a:xfrm>
            <a:off x="3121938" y="2633770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03473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94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en-US" altLang="ko-KR" dirty="0"/>
              <a:t>Union(1, 5)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5</a:t>
            </a:r>
            <a:r>
              <a:rPr lang="ko-KR" altLang="en-US" dirty="0"/>
              <a:t>의 루트를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Find(1), Find(5)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634602" y="2175789"/>
            <a:ext cx="6970694" cy="1352737"/>
            <a:chOff x="2392226" y="2280490"/>
            <a:chExt cx="6970694" cy="1352737"/>
          </a:xfrm>
        </p:grpSpPr>
        <p:sp>
          <p:nvSpPr>
            <p:cNvPr id="19" name="타원 18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319219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2963176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5592098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9197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679941"/>
              </p:ext>
            </p:extLst>
          </p:nvPr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cxnSp>
        <p:nvCxnSpPr>
          <p:cNvPr id="6" name="직선 화살표 연결선 5"/>
          <p:cNvCxnSpPr>
            <a:stCxn id="19" idx="5"/>
            <a:endCxn id="21" idx="0"/>
          </p:cNvCxnSpPr>
          <p:nvPr/>
        </p:nvCxnSpPr>
        <p:spPr>
          <a:xfrm>
            <a:off x="3121938" y="2633770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4026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95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en-US" altLang="ko-KR" dirty="0"/>
              <a:t>Union(1, 5)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5</a:t>
            </a:r>
            <a:r>
              <a:rPr lang="ko-KR" altLang="en-US" dirty="0"/>
              <a:t>의 루트를 구한다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Find(1), Find(5)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634602" y="2175789"/>
            <a:ext cx="6970694" cy="1352737"/>
            <a:chOff x="2392226" y="2280490"/>
            <a:chExt cx="6970694" cy="1352737"/>
          </a:xfrm>
        </p:grpSpPr>
        <p:sp>
          <p:nvSpPr>
            <p:cNvPr id="19" name="타원 18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319219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2963176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5592098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9197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/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cxnSp>
        <p:nvCxnSpPr>
          <p:cNvPr id="6" name="직선 화살표 연결선 5"/>
          <p:cNvCxnSpPr>
            <a:stCxn id="19" idx="5"/>
            <a:endCxn id="21" idx="0"/>
          </p:cNvCxnSpPr>
          <p:nvPr/>
        </p:nvCxnSpPr>
        <p:spPr>
          <a:xfrm>
            <a:off x="3121938" y="2633770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12291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96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en-US" altLang="ko-KR" dirty="0"/>
              <a:t>Union(1, 5)</a:t>
            </a:r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과 </a:t>
            </a:r>
            <a:r>
              <a:rPr lang="en-US" altLang="ko-KR" dirty="0"/>
              <a:t>5</a:t>
            </a:r>
            <a:r>
              <a:rPr lang="ko-KR" altLang="en-US" dirty="0"/>
              <a:t>의 루트를 구한다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두 개의 루트를 서로 합친다</a:t>
            </a:r>
            <a:r>
              <a:rPr lang="en-US" altLang="ko-KR" dirty="0"/>
              <a:t>.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063648" y="2175789"/>
            <a:ext cx="7541648" cy="1352737"/>
            <a:chOff x="1821272" y="2280490"/>
            <a:chExt cx="7541648" cy="1352737"/>
          </a:xfrm>
        </p:grpSpPr>
        <p:sp>
          <p:nvSpPr>
            <p:cNvPr id="19" name="타원 18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319219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2963176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821272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9197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899650"/>
              </p:ext>
            </p:extLst>
          </p:nvPr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cxnSp>
        <p:nvCxnSpPr>
          <p:cNvPr id="6" name="직선 화살표 연결선 5"/>
          <p:cNvCxnSpPr>
            <a:stCxn id="19" idx="5"/>
            <a:endCxn id="21" idx="0"/>
          </p:cNvCxnSpPr>
          <p:nvPr/>
        </p:nvCxnSpPr>
        <p:spPr>
          <a:xfrm>
            <a:off x="3121938" y="2633770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9" idx="3"/>
            <a:endCxn id="23" idx="0"/>
          </p:cNvCxnSpPr>
          <p:nvPr/>
        </p:nvCxnSpPr>
        <p:spPr>
          <a:xfrm flipH="1">
            <a:off x="2349123" y="2633770"/>
            <a:ext cx="369093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06432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97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en-US" altLang="ko-KR" dirty="0"/>
              <a:t>Union(4, 2)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063648" y="2175789"/>
            <a:ext cx="7541648" cy="1352737"/>
            <a:chOff x="1821272" y="2280490"/>
            <a:chExt cx="7541648" cy="1352737"/>
          </a:xfrm>
        </p:grpSpPr>
        <p:sp>
          <p:nvSpPr>
            <p:cNvPr id="19" name="타원 18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4226321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2963176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821272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879197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2970259"/>
              </p:ext>
            </p:extLst>
          </p:nvPr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cxnSp>
        <p:nvCxnSpPr>
          <p:cNvPr id="6" name="직선 화살표 연결선 5"/>
          <p:cNvCxnSpPr>
            <a:stCxn id="19" idx="5"/>
            <a:endCxn id="21" idx="0"/>
          </p:cNvCxnSpPr>
          <p:nvPr/>
        </p:nvCxnSpPr>
        <p:spPr>
          <a:xfrm>
            <a:off x="3121938" y="2633770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9" idx="3"/>
            <a:endCxn id="23" idx="0"/>
          </p:cNvCxnSpPr>
          <p:nvPr/>
        </p:nvCxnSpPr>
        <p:spPr>
          <a:xfrm flipH="1">
            <a:off x="2349123" y="2633770"/>
            <a:ext cx="369093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2" idx="3"/>
            <a:endCxn id="20" idx="0"/>
          </p:cNvCxnSpPr>
          <p:nvPr/>
        </p:nvCxnSpPr>
        <p:spPr>
          <a:xfrm flipH="1">
            <a:off x="4754172" y="2633770"/>
            <a:ext cx="363948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406147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98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>
          <a:xfrm>
            <a:off x="798080" y="3866920"/>
            <a:ext cx="10498259" cy="2595339"/>
          </a:xfrm>
        </p:spPr>
        <p:txBody>
          <a:bodyPr/>
          <a:lstStyle/>
          <a:p>
            <a:r>
              <a:rPr lang="en-US" altLang="ko-KR" dirty="0"/>
              <a:t>Union(6, 9)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2063648" y="2175789"/>
            <a:ext cx="6741680" cy="1352737"/>
            <a:chOff x="1821272" y="2280490"/>
            <a:chExt cx="6741680" cy="1352737"/>
          </a:xfrm>
        </p:grpSpPr>
        <p:sp>
          <p:nvSpPr>
            <p:cNvPr id="19" name="타원 18"/>
            <p:cNvSpPr/>
            <p:nvPr/>
          </p:nvSpPr>
          <p:spPr>
            <a:xfrm>
              <a:off x="239222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4226321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2963176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4792130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821272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392066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7192034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7992002" y="228049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6963016" y="3096669"/>
              <a:ext cx="570950" cy="536558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3855080"/>
              </p:ext>
            </p:extLst>
          </p:nvPr>
        </p:nvGraphicFramePr>
        <p:xfrm>
          <a:off x="2634598" y="1230203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cxnSp>
        <p:nvCxnSpPr>
          <p:cNvPr id="6" name="직선 화살표 연결선 5"/>
          <p:cNvCxnSpPr>
            <a:stCxn id="19" idx="5"/>
            <a:endCxn id="21" idx="0"/>
          </p:cNvCxnSpPr>
          <p:nvPr/>
        </p:nvCxnSpPr>
        <p:spPr>
          <a:xfrm>
            <a:off x="3121938" y="2633770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cxnSpLocks/>
            <a:stCxn id="19" idx="3"/>
            <a:endCxn id="23" idx="0"/>
          </p:cNvCxnSpPr>
          <p:nvPr/>
        </p:nvCxnSpPr>
        <p:spPr>
          <a:xfrm flipH="1">
            <a:off x="2349123" y="2633770"/>
            <a:ext cx="369093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2" idx="3"/>
            <a:endCxn id="20" idx="0"/>
          </p:cNvCxnSpPr>
          <p:nvPr/>
        </p:nvCxnSpPr>
        <p:spPr>
          <a:xfrm flipH="1">
            <a:off x="4754172" y="2633770"/>
            <a:ext cx="363948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stCxn id="24" idx="5"/>
            <a:endCxn id="27" idx="0"/>
          </p:cNvCxnSpPr>
          <p:nvPr/>
        </p:nvCxnSpPr>
        <p:spPr>
          <a:xfrm>
            <a:off x="7121778" y="2633770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79755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B1702-0492-437A-9B85-52811325DAC9}" type="slidenum">
              <a:rPr lang="ko-KR" altLang="en-US" smtClean="0"/>
              <a:pPr/>
              <a:t>99</a:t>
            </a:fld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Union-Find </a:t>
            </a:r>
            <a:r>
              <a:rPr lang="ko-KR" altLang="en-US" dirty="0"/>
              <a:t>예시</a:t>
            </a:r>
            <a:endParaRPr lang="en-US" altLang="ko-KR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370597" y="2280856"/>
            <a:ext cx="5441088" cy="3096167"/>
            <a:chOff x="1935028" y="2753105"/>
            <a:chExt cx="5441088" cy="3096167"/>
          </a:xfrm>
        </p:grpSpPr>
        <p:sp>
          <p:nvSpPr>
            <p:cNvPr id="19" name="타원 18"/>
            <p:cNvSpPr/>
            <p:nvPr/>
          </p:nvSpPr>
          <p:spPr>
            <a:xfrm>
              <a:off x="2505982" y="2753105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663266" y="3607337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4</a:t>
              </a:r>
              <a:endParaRPr lang="ko-KR" altLang="en-US" dirty="0"/>
            </a:p>
          </p:txBody>
        </p:sp>
        <p:sp>
          <p:nvSpPr>
            <p:cNvPr id="21" name="타원 20"/>
            <p:cNvSpPr/>
            <p:nvPr/>
          </p:nvSpPr>
          <p:spPr>
            <a:xfrm>
              <a:off x="3076932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2" name="타원 21"/>
            <p:cNvSpPr/>
            <p:nvPr/>
          </p:nvSpPr>
          <p:spPr>
            <a:xfrm>
              <a:off x="5092316" y="4423516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3" name="타원 22"/>
            <p:cNvSpPr/>
            <p:nvPr/>
          </p:nvSpPr>
          <p:spPr>
            <a:xfrm>
              <a:off x="1935028" y="356928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5</a:t>
              </a:r>
              <a:endParaRPr lang="ko-KR" altLang="en-US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6234216" y="2761960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6</a:t>
              </a:r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4221685" y="5312714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7</a:t>
              </a:r>
              <a:endParaRPr lang="ko-KR" altLang="en-US" dirty="0"/>
            </a:p>
          </p:txBody>
        </p:sp>
        <p:sp>
          <p:nvSpPr>
            <p:cNvPr id="26" name="타원 25"/>
            <p:cNvSpPr/>
            <p:nvPr/>
          </p:nvSpPr>
          <p:spPr>
            <a:xfrm>
              <a:off x="3650735" y="4455598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8</a:t>
              </a:r>
              <a:endParaRPr lang="ko-KR" altLang="en-US" dirty="0"/>
            </a:p>
          </p:txBody>
        </p:sp>
        <p:sp>
          <p:nvSpPr>
            <p:cNvPr id="27" name="타원 26"/>
            <p:cNvSpPr/>
            <p:nvPr/>
          </p:nvSpPr>
          <p:spPr>
            <a:xfrm>
              <a:off x="6805166" y="3578139"/>
              <a:ext cx="570950" cy="536558"/>
            </a:xfrm>
            <a:prstGeom prst="ellipse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9</a:t>
              </a:r>
              <a:endParaRPr lang="ko-KR" altLang="en-US" dirty="0"/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8115594"/>
              </p:ext>
            </p:extLst>
          </p:nvPr>
        </p:nvGraphicFramePr>
        <p:xfrm>
          <a:off x="2614485" y="5685842"/>
          <a:ext cx="6970698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4522">
                  <a:extLst>
                    <a:ext uri="{9D8B030D-6E8A-4147-A177-3AD203B41FA5}">
                      <a16:colId xmlns:a16="http://schemas.microsoft.com/office/drawing/2014/main" val="3260820751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2388447824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940542958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143130239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468538487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157291150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3732415682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186137483"/>
                    </a:ext>
                  </a:extLst>
                </a:gridCol>
                <a:gridCol w="774522">
                  <a:extLst>
                    <a:ext uri="{9D8B030D-6E8A-4147-A177-3AD203B41FA5}">
                      <a16:colId xmlns:a16="http://schemas.microsoft.com/office/drawing/2014/main" val="6864707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75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603183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3656072" y="2738837"/>
            <a:ext cx="1141904" cy="358198"/>
            <a:chOff x="3656072" y="2738837"/>
            <a:chExt cx="1141904" cy="358198"/>
          </a:xfrm>
        </p:grpSpPr>
        <p:cxnSp>
          <p:nvCxnSpPr>
            <p:cNvPr id="6" name="직선 화살표 연결선 5"/>
            <p:cNvCxnSpPr>
              <a:stCxn id="19" idx="5"/>
              <a:endCxn id="21" idx="0"/>
            </p:cNvCxnSpPr>
            <p:nvPr/>
          </p:nvCxnSpPr>
          <p:spPr>
            <a:xfrm>
              <a:off x="4428887" y="2738837"/>
              <a:ext cx="369089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/>
            <p:cNvCxnSpPr>
              <a:cxnSpLocks/>
              <a:stCxn id="19" idx="3"/>
              <a:endCxn id="23" idx="0"/>
            </p:cNvCxnSpPr>
            <p:nvPr/>
          </p:nvCxnSpPr>
          <p:spPr>
            <a:xfrm flipH="1">
              <a:off x="3656072" y="2738837"/>
              <a:ext cx="369093" cy="3581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여러 </a:t>
            </a:r>
            <a:r>
              <a:rPr lang="en-US" altLang="ko-KR" dirty="0"/>
              <a:t>Union</a:t>
            </a:r>
            <a:r>
              <a:rPr lang="ko-KR" altLang="en-US" dirty="0"/>
              <a:t>이 일어난 후 다음과 같은 상태가 되었다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cxnSpLocks/>
            <a:stCxn id="26" idx="5"/>
            <a:endCxn id="25" idx="0"/>
          </p:cNvCxnSpPr>
          <p:nvPr/>
        </p:nvCxnSpPr>
        <p:spPr>
          <a:xfrm>
            <a:off x="5573640" y="4441330"/>
            <a:ext cx="369089" cy="3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24" idx="5"/>
            <a:endCxn id="27" idx="0"/>
          </p:cNvCxnSpPr>
          <p:nvPr/>
        </p:nvCxnSpPr>
        <p:spPr>
          <a:xfrm>
            <a:off x="8157121" y="2747692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cxnSpLocks/>
            <a:stCxn id="20" idx="3"/>
            <a:endCxn id="22" idx="0"/>
          </p:cNvCxnSpPr>
          <p:nvPr/>
        </p:nvCxnSpPr>
        <p:spPr>
          <a:xfrm flipH="1">
            <a:off x="6813360" y="3593069"/>
            <a:ext cx="369089" cy="358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cxnSpLocks/>
            <a:stCxn id="24" idx="3"/>
            <a:endCxn id="20" idx="0"/>
          </p:cNvCxnSpPr>
          <p:nvPr/>
        </p:nvCxnSpPr>
        <p:spPr>
          <a:xfrm flipH="1">
            <a:off x="7384310" y="2747692"/>
            <a:ext cx="369089" cy="387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cxnSpLocks/>
            <a:stCxn id="21" idx="5"/>
            <a:endCxn id="26" idx="0"/>
          </p:cNvCxnSpPr>
          <p:nvPr/>
        </p:nvCxnSpPr>
        <p:spPr>
          <a:xfrm>
            <a:off x="4999837" y="3555016"/>
            <a:ext cx="371942" cy="428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1546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서울남산체 EB"/>
        <a:ea typeface="서울남산체 EB"/>
        <a:cs typeface=""/>
      </a:majorFont>
      <a:minorFont>
        <a:latin typeface="서울남산체 B"/>
        <a:ea typeface="서울남산체 B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8090</Words>
  <Application>Microsoft Office PowerPoint</Application>
  <PresentationFormat>와이드스크린</PresentationFormat>
  <Paragraphs>5321</Paragraphs>
  <Slides>190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190</vt:i4>
      </vt:variant>
    </vt:vector>
  </HeadingPairs>
  <TitlesOfParts>
    <vt:vector size="200" baseType="lpstr">
      <vt:lpstr>Wingdings</vt:lpstr>
      <vt:lpstr>HY견고딕</vt:lpstr>
      <vt:lpstr>Consolas</vt:lpstr>
      <vt:lpstr>Cambria Math</vt:lpstr>
      <vt:lpstr>서울남산체 EB</vt:lpstr>
      <vt:lpstr>나눔손글씨 펜</vt:lpstr>
      <vt:lpstr>서울남산체 B</vt:lpstr>
      <vt:lpstr>Arial</vt:lpstr>
      <vt:lpstr>a옛날목욕탕B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이주홍</dc:creator>
  <cp:lastModifiedBy>정채홍</cp:lastModifiedBy>
  <cp:revision>53</cp:revision>
  <dcterms:created xsi:type="dcterms:W3CDTF">2015-05-03T15:07:32Z</dcterms:created>
  <dcterms:modified xsi:type="dcterms:W3CDTF">2017-01-17T13:46:22Z</dcterms:modified>
</cp:coreProperties>
</file>

<file path=docProps/thumbnail.jpeg>
</file>